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 in the Chat What types of Questions you should ask when beginning research*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3268e5ff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63268e5ff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61aba703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61aba703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61aba703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a61aba703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d4039703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ed403970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3862896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3862896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3862896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63862896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6e4b3f2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a6e4b3f2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38628962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38628962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3268e5f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3268e5f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Could be anyone, we’re focussing on Leg. and MA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3268e5ff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3268e5ff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3268e5ff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3268e5ff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3268e5ff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3268e5ff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6b7e321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6b7e321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61aba70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61aba70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0" y="4512565"/>
            <a:ext cx="6172200" cy="63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forms/d/e/1FAIpQLSfoAF4amluSDQPftWU1Il8HMAojapRo3bLlArKJc_QcoRcIHA/viewform" TargetMode="External"/><Relationship Id="rId4" Type="http://schemas.openxmlformats.org/officeDocument/2006/relationships/hyperlink" Target="https://docs.google.com/document/d/1gMmBEKL8WOXpGFeWZOA3U4WmybC04bIs/edit#heading=h.gjdgxs" TargetMode="External"/><Relationship Id="rId5" Type="http://schemas.openxmlformats.org/officeDocument/2006/relationships/hyperlink" Target="https://pnhp.org/joi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jayapal.house.gov/wp-content/uploads/2023/02/230216-MA-Letter-Final-with-Signatures3.pdf" TargetMode="External"/><Relationship Id="rId4" Type="http://schemas.openxmlformats.org/officeDocument/2006/relationships/hyperlink" Target="https://www.ahip.org/resources/senate-bipartisan-medicare-advantage-letter" TargetMode="External"/><Relationship Id="rId5" Type="http://schemas.openxmlformats.org/officeDocument/2006/relationships/hyperlink" Target="https://jayapal.house.gov/wp-content/uploads/2023/02/230216-MA-Letter-Final-with-Signatures3.pdf" TargetMode="External"/><Relationship Id="rId6" Type="http://schemas.openxmlformats.org/officeDocument/2006/relationships/hyperlink" Target="https://www.ahip.org/resources/senate-bipartisan-medicare-advantage-lett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Legislative Training</a:t>
            </a:r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81" y="3819669"/>
            <a:ext cx="3048032" cy="11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595650" y="4044600"/>
            <a:ext cx="7952700" cy="10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137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Medicare for All CT repeatedly asked Jahana Hayes before and after town hall events or debates etc, to co-sponsor the Medicare for All bill once she gets elected. As a result of this, even before she won her primary, she published a Medium article about her support for Medicare for All. After the bill was introduced and she actually co-sponsored, Medicare for All CT met with her to thank her.</a:t>
            </a:r>
            <a:endParaRPr sz="485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25" y="1017725"/>
            <a:ext cx="2549124" cy="294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300" y="1017725"/>
            <a:ext cx="4081499" cy="29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0600" y="1017725"/>
            <a:ext cx="3324725" cy="29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/>
          <p:nvPr/>
        </p:nvSpPr>
        <p:spPr>
          <a:xfrm>
            <a:off x="1749500" y="182500"/>
            <a:ext cx="5475300" cy="67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 txBox="1"/>
          <p:nvPr>
            <p:ph type="title"/>
          </p:nvPr>
        </p:nvSpPr>
        <p:spPr>
          <a:xfrm>
            <a:off x="2347200" y="236050"/>
            <a:ext cx="447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Legislative Outreach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573225" y="4248850"/>
            <a:ext cx="82221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Medicare for All Florida together with PDA scheduled a meeting with U.S. Rep. Stephanie Murphy’s office, to ask to co-sponsor the Medicare for All Act. It needed repeated follow-up every two weeks, so finally after months a meeting was scheduled.</a:t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00" y="1150750"/>
            <a:ext cx="7685089" cy="29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/>
          <p:nvPr/>
        </p:nvSpPr>
        <p:spPr>
          <a:xfrm>
            <a:off x="1749500" y="182500"/>
            <a:ext cx="5475300" cy="67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"/>
          <p:cNvSpPr txBox="1"/>
          <p:nvPr>
            <p:ph type="title"/>
          </p:nvPr>
        </p:nvSpPr>
        <p:spPr>
          <a:xfrm>
            <a:off x="2347200" y="236050"/>
            <a:ext cx="447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Legislative Outreach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311700" y="4102075"/>
            <a:ext cx="8520600" cy="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Medicare for All Florida together with National Nurses United and PDA collected more than 300 signatures from constituents as well as 20+ organizational letters asking Rep. Soto to co-sponsor the Medicare for All bill. While the local TV news reported about the action etc, he did not sign on yet, so with a power analysis activists might now have an opportunity to reach out with the ask to oppose Medicare Advantage.</a:t>
            </a: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 b="15224" l="0" r="13919" t="22431"/>
          <a:stretch/>
        </p:blipFill>
        <p:spPr>
          <a:xfrm>
            <a:off x="1655038" y="1074250"/>
            <a:ext cx="5664225" cy="307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/>
          <p:nvPr/>
        </p:nvSpPr>
        <p:spPr>
          <a:xfrm>
            <a:off x="1749500" y="182500"/>
            <a:ext cx="5475300" cy="67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 txBox="1"/>
          <p:nvPr>
            <p:ph type="title"/>
          </p:nvPr>
        </p:nvSpPr>
        <p:spPr>
          <a:xfrm>
            <a:off x="2347200" y="236050"/>
            <a:ext cx="447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Legislative Outreach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382575" y="1374825"/>
            <a:ext cx="3728400" cy="28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Political </a:t>
            </a:r>
            <a:endParaRPr b="1"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Election landscape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Recent results 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Opposition (in party or competing party)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Voting base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kinds of people support them?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neighborhoods/cities/geographic areas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Personal</a:t>
            </a:r>
            <a:endParaRPr b="1"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Community - where do they live?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Religious org - where do they worship?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Job - Do they have outside income?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Family - What is their family status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6504000" y="3767913"/>
            <a:ext cx="23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1707600" y="210200"/>
            <a:ext cx="5728800" cy="78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 txBox="1"/>
          <p:nvPr>
            <p:ph type="title"/>
          </p:nvPr>
        </p:nvSpPr>
        <p:spPr>
          <a:xfrm>
            <a:off x="2334900" y="318650"/>
            <a:ext cx="447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Example Power Analysis</a:t>
            </a:r>
            <a:endParaRPr/>
          </a:p>
        </p:txBody>
      </p:sp>
      <p:sp>
        <p:nvSpPr>
          <p:cNvPr id="239" name="Google Shape;239;p26"/>
          <p:cNvSpPr txBox="1"/>
          <p:nvPr>
            <p:ph idx="1" type="body"/>
          </p:nvPr>
        </p:nvSpPr>
        <p:spPr>
          <a:xfrm>
            <a:off x="4862025" y="1374825"/>
            <a:ext cx="3730800" cy="3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Donors</a:t>
            </a: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where is the money coming from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donors vs large donors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Corporations, especially impacted companies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PNHP allies or M4All supporters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 amount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 support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Political orgs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Activist groups 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Other elected officials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 issues</a:t>
            </a:r>
            <a:endParaRPr b="1"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Position on contested votes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Lead sponsorships on important bills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Issues they prioritize in communications, ads, etc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Other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Career stage 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Ambitions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Peers 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2021400" y="1650700"/>
            <a:ext cx="5101200" cy="20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Sharing Stories with Carol Paris and Lori Clark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2094150" y="292000"/>
            <a:ext cx="4955700" cy="75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 txBox="1"/>
          <p:nvPr>
            <p:ph type="title"/>
          </p:nvPr>
        </p:nvSpPr>
        <p:spPr>
          <a:xfrm>
            <a:off x="2094161" y="334908"/>
            <a:ext cx="4955700" cy="8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the Meeting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idx="1" type="body"/>
          </p:nvPr>
        </p:nvSpPr>
        <p:spPr>
          <a:xfrm>
            <a:off x="311700" y="1343875"/>
            <a:ext cx="6781500" cy="30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HOMEWORK: </a:t>
            </a:r>
            <a:r>
              <a:rPr lang="en" sz="17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Request meetings for January/February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		  </a:t>
            </a:r>
            <a:r>
              <a:rPr lang="en" sz="17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Create a Power Analysis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Next Month’s Activist Call </a:t>
            </a: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January</a:t>
            </a: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11th - Planning and Running the Meeting 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Membership link: </a:t>
            </a:r>
            <a:r>
              <a:rPr lang="en" sz="17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https://pnhp.org/join/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2687850" y="219725"/>
            <a:ext cx="37683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 txBox="1"/>
          <p:nvPr>
            <p:ph type="title"/>
          </p:nvPr>
        </p:nvSpPr>
        <p:spPr>
          <a:xfrm>
            <a:off x="3665375" y="219725"/>
            <a:ext cx="181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629475" y="412950"/>
            <a:ext cx="79953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Scheduling meetings with Legislators this January/</a:t>
            </a:r>
            <a:r>
              <a:rPr lang="en" sz="18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February</a:t>
            </a:r>
            <a:r>
              <a:rPr lang="en" sz="18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to ask for their support on (good MA letter [</a:t>
            </a:r>
            <a:r>
              <a:rPr lang="en" sz="18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last year’s letter</a:t>
            </a:r>
            <a:r>
              <a:rPr lang="en" sz="18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] and not support the </a:t>
            </a:r>
            <a:r>
              <a:rPr lang="en" sz="18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AHIP letter</a:t>
            </a:r>
            <a:r>
              <a:rPr lang="en" sz="18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18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Georgia"/>
              <a:buChar char="○"/>
            </a:pPr>
            <a:r>
              <a:rPr lang="en" sz="18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Last year’s Jayapal letter: </a:t>
            </a:r>
            <a:r>
              <a:rPr lang="en" sz="1800" u="sng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https://jayapal.house.gov/wp-content/uploads/2023/02/230216-MA-Letter-Final-with-Signatures3.pdf</a:t>
            </a:r>
            <a:endParaRPr sz="18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Georgia"/>
              <a:buChar char="○"/>
            </a:pPr>
            <a:r>
              <a:rPr lang="en" sz="18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Last year’s AHIP letter: </a:t>
            </a:r>
            <a:r>
              <a:rPr lang="en" sz="1800" u="sng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https://www.ahip.org/resources/senate-bipartisan-medicare-advantage-letter</a:t>
            </a:r>
            <a:endParaRPr sz="18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1384003" y="-3146"/>
            <a:ext cx="6156538" cy="5113215"/>
            <a:chOff x="1384687" y="88688"/>
            <a:chExt cx="6156538" cy="5113215"/>
          </a:xfrm>
        </p:grpSpPr>
        <p:sp>
          <p:nvSpPr>
            <p:cNvPr id="69" name="Google Shape;69;p16"/>
            <p:cNvSpPr/>
            <p:nvPr/>
          </p:nvSpPr>
          <p:spPr>
            <a:xfrm>
              <a:off x="3631787" y="1520679"/>
              <a:ext cx="1714320" cy="1652842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6"/>
            <p:cNvSpPr txBox="1"/>
            <p:nvPr/>
          </p:nvSpPr>
          <p:spPr>
            <a:xfrm>
              <a:off x="3762197" y="2139601"/>
              <a:ext cx="1453499" cy="360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Decision Maker</a:t>
              </a:r>
              <a:endParaRPr/>
            </a:p>
          </p:txBody>
        </p:sp>
        <p:grpSp>
          <p:nvGrpSpPr>
            <p:cNvPr id="71" name="Google Shape;71;p16"/>
            <p:cNvGrpSpPr/>
            <p:nvPr/>
          </p:nvGrpSpPr>
          <p:grpSpPr>
            <a:xfrm>
              <a:off x="3762197" y="296602"/>
              <a:ext cx="1453499" cy="1034076"/>
              <a:chOff x="5443000" y="2002325"/>
              <a:chExt cx="1412700" cy="997200"/>
            </a:xfrm>
          </p:grpSpPr>
          <p:sp>
            <p:nvSpPr>
              <p:cNvPr id="72" name="Google Shape;72;p16"/>
              <p:cNvSpPr/>
              <p:nvPr/>
            </p:nvSpPr>
            <p:spPr>
              <a:xfrm>
                <a:off x="5615800" y="2002325"/>
                <a:ext cx="1067100" cy="997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6"/>
              <p:cNvSpPr txBox="1"/>
              <p:nvPr/>
            </p:nvSpPr>
            <p:spPr>
              <a:xfrm>
                <a:off x="5443000" y="2193125"/>
                <a:ext cx="1412700" cy="53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Family and Friends</a:t>
                </a:r>
                <a:endParaRPr/>
              </a:p>
            </p:txBody>
          </p:sp>
        </p:grpSp>
        <p:grpSp>
          <p:nvGrpSpPr>
            <p:cNvPr id="74" name="Google Shape;74;p16"/>
            <p:cNvGrpSpPr/>
            <p:nvPr/>
          </p:nvGrpSpPr>
          <p:grpSpPr>
            <a:xfrm>
              <a:off x="5215696" y="1098862"/>
              <a:ext cx="1453499" cy="1130205"/>
              <a:chOff x="2858425" y="1909625"/>
              <a:chExt cx="1412700" cy="1089900"/>
            </a:xfrm>
          </p:grpSpPr>
          <p:sp>
            <p:nvSpPr>
              <p:cNvPr id="75" name="Google Shape;75;p16"/>
              <p:cNvSpPr/>
              <p:nvPr/>
            </p:nvSpPr>
            <p:spPr>
              <a:xfrm>
                <a:off x="2974675" y="1909625"/>
                <a:ext cx="1180200" cy="10899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6"/>
              <p:cNvSpPr txBox="1"/>
              <p:nvPr/>
            </p:nvSpPr>
            <p:spPr>
              <a:xfrm>
                <a:off x="2858425" y="2048675"/>
                <a:ext cx="1412700" cy="53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Previous Employment </a:t>
                </a:r>
                <a:endParaRPr/>
              </a:p>
            </p:txBody>
          </p:sp>
        </p:grpSp>
        <p:grpSp>
          <p:nvGrpSpPr>
            <p:cNvPr id="77" name="Google Shape;77;p16"/>
            <p:cNvGrpSpPr/>
            <p:nvPr/>
          </p:nvGrpSpPr>
          <p:grpSpPr>
            <a:xfrm>
              <a:off x="2932020" y="3081520"/>
              <a:ext cx="1453531" cy="1181088"/>
              <a:chOff x="5062800" y="3997025"/>
              <a:chExt cx="1565700" cy="1255200"/>
            </a:xfrm>
          </p:grpSpPr>
          <p:sp>
            <p:nvSpPr>
              <p:cNvPr id="78" name="Google Shape;78;p16"/>
              <p:cNvSpPr/>
              <p:nvPr/>
            </p:nvSpPr>
            <p:spPr>
              <a:xfrm>
                <a:off x="5120800" y="3997025"/>
                <a:ext cx="1362900" cy="1255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6"/>
              <p:cNvSpPr txBox="1"/>
              <p:nvPr/>
            </p:nvSpPr>
            <p:spPr>
              <a:xfrm>
                <a:off x="5062800" y="4406375"/>
                <a:ext cx="1565700" cy="38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Constituents</a:t>
                </a:r>
                <a:endParaRPr/>
              </a:p>
            </p:txBody>
          </p:sp>
        </p:grpSp>
        <p:sp>
          <p:nvSpPr>
            <p:cNvPr id="80" name="Google Shape;80;p16"/>
            <p:cNvSpPr/>
            <p:nvPr/>
          </p:nvSpPr>
          <p:spPr>
            <a:xfrm>
              <a:off x="4836785" y="4099959"/>
              <a:ext cx="931548" cy="939193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Voting History</a:t>
              </a:r>
              <a:endParaRPr sz="1100"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5999831" y="4007590"/>
              <a:ext cx="931548" cy="939193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Margin of Victory</a:t>
              </a:r>
              <a:endParaRPr sz="1100"/>
            </a:p>
          </p:txBody>
        </p:sp>
        <p:grpSp>
          <p:nvGrpSpPr>
            <p:cNvPr id="82" name="Google Shape;82;p16"/>
            <p:cNvGrpSpPr/>
            <p:nvPr/>
          </p:nvGrpSpPr>
          <p:grpSpPr>
            <a:xfrm>
              <a:off x="5021469" y="2798342"/>
              <a:ext cx="1402261" cy="1301617"/>
              <a:chOff x="5120800" y="3997025"/>
              <a:chExt cx="1362900" cy="1255200"/>
            </a:xfrm>
          </p:grpSpPr>
          <p:sp>
            <p:nvSpPr>
              <p:cNvPr id="83" name="Google Shape;83;p16"/>
              <p:cNvSpPr/>
              <p:nvPr/>
            </p:nvSpPr>
            <p:spPr>
              <a:xfrm>
                <a:off x="5120800" y="3997025"/>
                <a:ext cx="1362900" cy="1255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6"/>
              <p:cNvSpPr txBox="1"/>
              <p:nvPr/>
            </p:nvSpPr>
            <p:spPr>
              <a:xfrm>
                <a:off x="5156500" y="4324898"/>
                <a:ext cx="1291500" cy="49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Political Career</a:t>
                </a:r>
                <a:endParaRPr/>
              </a:p>
            </p:txBody>
          </p:sp>
        </p:grpSp>
        <p:sp>
          <p:nvSpPr>
            <p:cNvPr id="85" name="Google Shape;85;p16"/>
            <p:cNvSpPr/>
            <p:nvPr/>
          </p:nvSpPr>
          <p:spPr>
            <a:xfrm>
              <a:off x="1950057" y="2648732"/>
              <a:ext cx="931548" cy="939193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73731" y="4262603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grpSp>
          <p:nvGrpSpPr>
            <p:cNvPr id="87" name="Google Shape;87;p16"/>
            <p:cNvGrpSpPr/>
            <p:nvPr/>
          </p:nvGrpSpPr>
          <p:grpSpPr>
            <a:xfrm>
              <a:off x="2405773" y="1194990"/>
              <a:ext cx="1117201" cy="1034076"/>
              <a:chOff x="5615800" y="2002325"/>
              <a:chExt cx="1085842" cy="997200"/>
            </a:xfrm>
          </p:grpSpPr>
          <p:sp>
            <p:nvSpPr>
              <p:cNvPr id="88" name="Google Shape;88;p16"/>
              <p:cNvSpPr/>
              <p:nvPr/>
            </p:nvSpPr>
            <p:spPr>
              <a:xfrm>
                <a:off x="5615800" y="2002325"/>
                <a:ext cx="1067100" cy="997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6"/>
              <p:cNvSpPr txBox="1"/>
              <p:nvPr/>
            </p:nvSpPr>
            <p:spPr>
              <a:xfrm>
                <a:off x="5634542" y="2280877"/>
                <a:ext cx="1067100" cy="34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Donors</a:t>
                </a:r>
                <a:endParaRPr/>
              </a:p>
            </p:txBody>
          </p:sp>
        </p:grpSp>
        <p:sp>
          <p:nvSpPr>
            <p:cNvPr id="90" name="Google Shape;90;p16"/>
            <p:cNvSpPr/>
            <p:nvPr/>
          </p:nvSpPr>
          <p:spPr>
            <a:xfrm>
              <a:off x="5925289" y="88688"/>
              <a:ext cx="931548" cy="939193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6516875" y="2648725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2488958" y="88688"/>
              <a:ext cx="931548" cy="939193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Small vs. Large</a:t>
              </a:r>
              <a:endParaRPr sz="1100"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171986" y="4007590"/>
              <a:ext cx="931548" cy="939193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384687" y="1027880"/>
              <a:ext cx="931548" cy="939193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How much?</a:t>
              </a:r>
              <a:endParaRPr sz="1100"/>
            </a:p>
          </p:txBody>
        </p:sp>
        <p:cxnSp>
          <p:nvCxnSpPr>
            <p:cNvPr id="95" name="Google Shape;95;p16"/>
            <p:cNvCxnSpPr>
              <a:stCxn id="92" idx="4"/>
            </p:cNvCxnSpPr>
            <p:nvPr/>
          </p:nvCxnSpPr>
          <p:spPr>
            <a:xfrm>
              <a:off x="2954732" y="1027880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6"/>
            <p:cNvCxnSpPr/>
            <p:nvPr/>
          </p:nvCxnSpPr>
          <p:spPr>
            <a:xfrm>
              <a:off x="3482702" y="1901614"/>
              <a:ext cx="198780" cy="8244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6"/>
            <p:cNvCxnSpPr>
              <a:stCxn id="94" idx="6"/>
            </p:cNvCxnSpPr>
            <p:nvPr/>
          </p:nvCxnSpPr>
          <p:spPr>
            <a:xfrm>
              <a:off x="2316235" y="1497477"/>
              <a:ext cx="131400" cy="114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6"/>
            <p:cNvCxnSpPr>
              <a:stCxn id="92" idx="4"/>
              <a:endCxn id="88" idx="0"/>
            </p:cNvCxnSpPr>
            <p:nvPr/>
          </p:nvCxnSpPr>
          <p:spPr>
            <a:xfrm>
              <a:off x="2954732" y="1027880"/>
              <a:ext cx="0" cy="167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6"/>
            <p:cNvCxnSpPr/>
            <p:nvPr/>
          </p:nvCxnSpPr>
          <p:spPr>
            <a:xfrm flipH="1" rot="10800000">
              <a:off x="5246717" y="1908147"/>
              <a:ext cx="132030" cy="5076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6"/>
            <p:cNvCxnSpPr>
              <a:stCxn id="72" idx="4"/>
              <a:endCxn id="69" idx="0"/>
            </p:cNvCxnSpPr>
            <p:nvPr/>
          </p:nvCxnSpPr>
          <p:spPr>
            <a:xfrm>
              <a:off x="4488947" y="1330678"/>
              <a:ext cx="0" cy="189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6"/>
            <p:cNvCxnSpPr/>
            <p:nvPr/>
          </p:nvCxnSpPr>
          <p:spPr>
            <a:xfrm flipH="1">
              <a:off x="6151809" y="977639"/>
              <a:ext cx="126000" cy="185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6"/>
            <p:cNvCxnSpPr/>
            <p:nvPr/>
          </p:nvCxnSpPr>
          <p:spPr>
            <a:xfrm>
              <a:off x="2855342" y="3330157"/>
              <a:ext cx="204953" cy="81196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6"/>
            <p:cNvCxnSpPr/>
            <p:nvPr/>
          </p:nvCxnSpPr>
          <p:spPr>
            <a:xfrm flipH="1">
              <a:off x="4050784" y="3094208"/>
              <a:ext cx="124500" cy="143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6"/>
            <p:cNvCxnSpPr>
              <a:stCxn id="83" idx="3"/>
              <a:endCxn id="80" idx="1"/>
            </p:cNvCxnSpPr>
            <p:nvPr/>
          </p:nvCxnSpPr>
          <p:spPr>
            <a:xfrm flipH="1">
              <a:off x="4973325" y="3909342"/>
              <a:ext cx="253500" cy="328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6"/>
            <p:cNvCxnSpPr/>
            <p:nvPr/>
          </p:nvCxnSpPr>
          <p:spPr>
            <a:xfrm>
              <a:off x="6291673" y="3799443"/>
              <a:ext cx="198780" cy="2379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6"/>
            <p:cNvCxnSpPr>
              <a:endCxn id="91" idx="2"/>
            </p:cNvCxnSpPr>
            <p:nvPr/>
          </p:nvCxnSpPr>
          <p:spPr>
            <a:xfrm flipH="1" rot="10800000">
              <a:off x="6314975" y="3118375"/>
              <a:ext cx="201900" cy="17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6"/>
            <p:cNvCxnSpPr>
              <a:stCxn id="78" idx="4"/>
              <a:endCxn id="86" idx="0"/>
            </p:cNvCxnSpPr>
            <p:nvPr/>
          </p:nvCxnSpPr>
          <p:spPr>
            <a:xfrm>
              <a:off x="3618494" y="4262607"/>
              <a:ext cx="521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6"/>
            <p:cNvCxnSpPr>
              <a:stCxn id="69" idx="5"/>
              <a:endCxn id="83" idx="1"/>
            </p:cNvCxnSpPr>
            <p:nvPr/>
          </p:nvCxnSpPr>
          <p:spPr>
            <a:xfrm>
              <a:off x="5095050" y="2931468"/>
              <a:ext cx="131700" cy="57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6"/>
            <p:cNvCxnSpPr/>
            <p:nvPr/>
          </p:nvCxnSpPr>
          <p:spPr>
            <a:xfrm flipH="1" rot="10800000">
              <a:off x="2932020" y="4037430"/>
              <a:ext cx="227794" cy="6253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0" name="Google Shape;110;p16"/>
            <p:cNvSpPr txBox="1"/>
            <p:nvPr/>
          </p:nvSpPr>
          <p:spPr>
            <a:xfrm>
              <a:off x="6424025" y="2813414"/>
              <a:ext cx="1117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Party Reliability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3631775" y="4555250"/>
              <a:ext cx="1117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</a:rPr>
                <a:t>Communities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2079150" y="4193375"/>
              <a:ext cx="1117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</a:rPr>
                <a:t>Previous </a:t>
              </a:r>
              <a:r>
                <a:rPr lang="en" sz="1100">
                  <a:solidFill>
                    <a:schemeClr val="dk1"/>
                  </a:solidFill>
                </a:rPr>
                <a:t>Supporters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1933425" y="2880050"/>
              <a:ext cx="11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Neighborhood</a:t>
              </a:r>
              <a:endParaRPr sz="1000">
                <a:solidFill>
                  <a:schemeClr val="dk1"/>
                </a:solidFill>
              </a:endParaRPr>
            </a:p>
          </p:txBody>
        </p:sp>
      </p:grpSp>
      <p:sp>
        <p:nvSpPr>
          <p:cNvPr id="114" name="Google Shape;114;p16"/>
          <p:cNvSpPr txBox="1"/>
          <p:nvPr/>
        </p:nvSpPr>
        <p:spPr>
          <a:xfrm>
            <a:off x="5773700" y="176675"/>
            <a:ext cx="121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</a:t>
            </a:r>
            <a:r>
              <a:rPr lang="en" sz="1200">
                <a:solidFill>
                  <a:schemeClr val="dk1"/>
                </a:solidFill>
              </a:rPr>
              <a:t> Associates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35625" y="1403675"/>
            <a:ext cx="59682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Information used to leverage stakeholders’ position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Tools to identify and influence people and groups in power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043000" y="3743975"/>
            <a:ext cx="447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types of Questions do would you want to research?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470850" y="167450"/>
            <a:ext cx="6291900" cy="87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1734850" y="311000"/>
            <a:ext cx="60279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Power Analysis (PowerMap)?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71525" y="1471000"/>
            <a:ext cx="5728800" cy="28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Election landscape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Recent results - Victory Spread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Opposition (in party or competing party)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Voting base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kinds of people support them?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neighborhoods/cities/geographic areas?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504000" y="3767913"/>
            <a:ext cx="23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250" y="2701800"/>
            <a:ext cx="2050050" cy="20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1707600" y="210200"/>
            <a:ext cx="5728800" cy="78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2571300" y="318650"/>
            <a:ext cx="447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 History and Future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donors vs Large donors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Corporations, especially impacted companies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PNHP allies or M4All supporters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Organizational support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Political orgs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Activist groups 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Other elected officials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125" y="2895575"/>
            <a:ext cx="1888175" cy="18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2790150" y="255600"/>
            <a:ext cx="3543600" cy="68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3890550" y="297050"/>
            <a:ext cx="136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Donors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311700" y="1381075"/>
            <a:ext cx="7415400" cy="25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Community - where do they live?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Religiosity</a:t>
            </a: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Family - What is their family status? (do they have an elder in the family)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2879250" y="243650"/>
            <a:ext cx="3385500" cy="72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582400" y="318650"/>
            <a:ext cx="206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Life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1"/>
          <p:cNvGrpSpPr/>
          <p:nvPr/>
        </p:nvGrpSpPr>
        <p:grpSpPr>
          <a:xfrm>
            <a:off x="1384003" y="-3146"/>
            <a:ext cx="6156538" cy="5113215"/>
            <a:chOff x="1384687" y="88688"/>
            <a:chExt cx="6156538" cy="5113215"/>
          </a:xfrm>
        </p:grpSpPr>
        <p:sp>
          <p:nvSpPr>
            <p:cNvPr id="152" name="Google Shape;152;p21"/>
            <p:cNvSpPr/>
            <p:nvPr/>
          </p:nvSpPr>
          <p:spPr>
            <a:xfrm>
              <a:off x="3631787" y="1520679"/>
              <a:ext cx="1714200" cy="16527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1"/>
            <p:cNvSpPr txBox="1"/>
            <p:nvPr/>
          </p:nvSpPr>
          <p:spPr>
            <a:xfrm>
              <a:off x="3762197" y="2139601"/>
              <a:ext cx="14535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Decision Maker</a:t>
              </a:r>
              <a:endParaRPr/>
            </a:p>
          </p:txBody>
        </p:sp>
        <p:grpSp>
          <p:nvGrpSpPr>
            <p:cNvPr id="154" name="Google Shape;154;p21"/>
            <p:cNvGrpSpPr/>
            <p:nvPr/>
          </p:nvGrpSpPr>
          <p:grpSpPr>
            <a:xfrm>
              <a:off x="3762306" y="296642"/>
              <a:ext cx="1453527" cy="1034096"/>
              <a:chOff x="5443000" y="2002325"/>
              <a:chExt cx="1412700" cy="997200"/>
            </a:xfrm>
          </p:grpSpPr>
          <p:sp>
            <p:nvSpPr>
              <p:cNvPr id="155" name="Google Shape;155;p21"/>
              <p:cNvSpPr/>
              <p:nvPr/>
            </p:nvSpPr>
            <p:spPr>
              <a:xfrm>
                <a:off x="5615800" y="2002325"/>
                <a:ext cx="1067100" cy="997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1"/>
              <p:cNvSpPr txBox="1"/>
              <p:nvPr/>
            </p:nvSpPr>
            <p:spPr>
              <a:xfrm>
                <a:off x="5443000" y="2193125"/>
                <a:ext cx="1412700" cy="53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Family and Friends</a:t>
                </a:r>
                <a:endParaRPr/>
              </a:p>
            </p:txBody>
          </p:sp>
        </p:grpSp>
        <p:grpSp>
          <p:nvGrpSpPr>
            <p:cNvPr id="157" name="Google Shape;157;p21"/>
            <p:cNvGrpSpPr/>
            <p:nvPr/>
          </p:nvGrpSpPr>
          <p:grpSpPr>
            <a:xfrm>
              <a:off x="5215753" y="1098900"/>
              <a:ext cx="1453527" cy="1130226"/>
              <a:chOff x="2858425" y="1909625"/>
              <a:chExt cx="1412700" cy="1089900"/>
            </a:xfrm>
          </p:grpSpPr>
          <p:sp>
            <p:nvSpPr>
              <p:cNvPr id="158" name="Google Shape;158;p21"/>
              <p:cNvSpPr/>
              <p:nvPr/>
            </p:nvSpPr>
            <p:spPr>
              <a:xfrm>
                <a:off x="2974675" y="1909625"/>
                <a:ext cx="1180200" cy="10899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1"/>
              <p:cNvSpPr txBox="1"/>
              <p:nvPr/>
            </p:nvSpPr>
            <p:spPr>
              <a:xfrm>
                <a:off x="2858425" y="2048675"/>
                <a:ext cx="1412700" cy="53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Previous Employment </a:t>
                </a:r>
                <a:endParaRPr/>
              </a:p>
            </p:txBody>
          </p:sp>
        </p:grpSp>
        <p:grpSp>
          <p:nvGrpSpPr>
            <p:cNvPr id="160" name="Google Shape;160;p21"/>
            <p:cNvGrpSpPr/>
            <p:nvPr/>
          </p:nvGrpSpPr>
          <p:grpSpPr>
            <a:xfrm>
              <a:off x="2932230" y="3081697"/>
              <a:ext cx="1453596" cy="1181143"/>
              <a:chOff x="5062800" y="3997025"/>
              <a:chExt cx="1565700" cy="1255200"/>
            </a:xfrm>
          </p:grpSpPr>
          <p:sp>
            <p:nvSpPr>
              <p:cNvPr id="161" name="Google Shape;161;p21"/>
              <p:cNvSpPr/>
              <p:nvPr/>
            </p:nvSpPr>
            <p:spPr>
              <a:xfrm>
                <a:off x="5120800" y="3997025"/>
                <a:ext cx="1362900" cy="1255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1"/>
              <p:cNvSpPr txBox="1"/>
              <p:nvPr/>
            </p:nvSpPr>
            <p:spPr>
              <a:xfrm>
                <a:off x="5062800" y="4406375"/>
                <a:ext cx="1565700" cy="38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Constituents</a:t>
                </a:r>
                <a:endParaRPr/>
              </a:p>
            </p:txBody>
          </p:sp>
        </p:grpSp>
        <p:sp>
          <p:nvSpPr>
            <p:cNvPr id="163" name="Google Shape;163;p21"/>
            <p:cNvSpPr/>
            <p:nvPr/>
          </p:nvSpPr>
          <p:spPr>
            <a:xfrm>
              <a:off x="4836785" y="4099959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Voting History</a:t>
              </a:r>
              <a:endParaRPr sz="1100"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5999831" y="4007590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Margin of Victory</a:t>
              </a:r>
              <a:endParaRPr sz="1100"/>
            </a:p>
          </p:txBody>
        </p:sp>
        <p:grpSp>
          <p:nvGrpSpPr>
            <p:cNvPr id="165" name="Google Shape;165;p21"/>
            <p:cNvGrpSpPr/>
            <p:nvPr/>
          </p:nvGrpSpPr>
          <p:grpSpPr>
            <a:xfrm>
              <a:off x="5021572" y="2798422"/>
              <a:ext cx="1402288" cy="1301642"/>
              <a:chOff x="5120800" y="3997025"/>
              <a:chExt cx="1362900" cy="1255200"/>
            </a:xfrm>
          </p:grpSpPr>
          <p:sp>
            <p:nvSpPr>
              <p:cNvPr id="166" name="Google Shape;166;p21"/>
              <p:cNvSpPr/>
              <p:nvPr/>
            </p:nvSpPr>
            <p:spPr>
              <a:xfrm>
                <a:off x="5120800" y="3997025"/>
                <a:ext cx="1362900" cy="1255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1"/>
              <p:cNvSpPr txBox="1"/>
              <p:nvPr/>
            </p:nvSpPr>
            <p:spPr>
              <a:xfrm>
                <a:off x="5156500" y="4324898"/>
                <a:ext cx="1291500" cy="49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Political Career</a:t>
                </a:r>
                <a:endParaRPr/>
              </a:p>
            </p:txBody>
          </p:sp>
        </p:grpSp>
        <p:sp>
          <p:nvSpPr>
            <p:cNvPr id="168" name="Google Shape;168;p21"/>
            <p:cNvSpPr/>
            <p:nvPr/>
          </p:nvSpPr>
          <p:spPr>
            <a:xfrm>
              <a:off x="1950057" y="2648732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3673731" y="4262603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grpSp>
          <p:nvGrpSpPr>
            <p:cNvPr id="170" name="Google Shape;170;p21"/>
            <p:cNvGrpSpPr/>
            <p:nvPr/>
          </p:nvGrpSpPr>
          <p:grpSpPr>
            <a:xfrm>
              <a:off x="2405886" y="1195030"/>
              <a:ext cx="1117223" cy="1034096"/>
              <a:chOff x="5615800" y="2002325"/>
              <a:chExt cx="1085842" cy="997200"/>
            </a:xfrm>
          </p:grpSpPr>
          <p:sp>
            <p:nvSpPr>
              <p:cNvPr id="171" name="Google Shape;171;p21"/>
              <p:cNvSpPr/>
              <p:nvPr/>
            </p:nvSpPr>
            <p:spPr>
              <a:xfrm>
                <a:off x="5615800" y="2002325"/>
                <a:ext cx="1067100" cy="997200"/>
              </a:xfrm>
              <a:prstGeom prst="ellipse">
                <a:avLst/>
              </a:prstGeom>
              <a:solidFill>
                <a:srgbClr val="CFE2F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1"/>
              <p:cNvSpPr txBox="1"/>
              <p:nvPr/>
            </p:nvSpPr>
            <p:spPr>
              <a:xfrm>
                <a:off x="5634542" y="2280877"/>
                <a:ext cx="1067100" cy="34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Donors</a:t>
                </a:r>
                <a:endParaRPr/>
              </a:p>
            </p:txBody>
          </p:sp>
        </p:grpSp>
        <p:sp>
          <p:nvSpPr>
            <p:cNvPr id="173" name="Google Shape;173;p21"/>
            <p:cNvSpPr/>
            <p:nvPr/>
          </p:nvSpPr>
          <p:spPr>
            <a:xfrm>
              <a:off x="5925289" y="88688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6516875" y="2648725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2488958" y="88688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Small vs. Large</a:t>
              </a:r>
              <a:endParaRPr sz="1100"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2171986" y="4007590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84687" y="1027880"/>
              <a:ext cx="931500" cy="9393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How much?</a:t>
              </a:r>
              <a:endParaRPr sz="1100"/>
            </a:p>
          </p:txBody>
        </p:sp>
        <p:cxnSp>
          <p:nvCxnSpPr>
            <p:cNvPr id="178" name="Google Shape;178;p21"/>
            <p:cNvCxnSpPr>
              <a:stCxn id="175" idx="4"/>
            </p:cNvCxnSpPr>
            <p:nvPr/>
          </p:nvCxnSpPr>
          <p:spPr>
            <a:xfrm>
              <a:off x="2954708" y="1027988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21"/>
            <p:cNvCxnSpPr/>
            <p:nvPr/>
          </p:nvCxnSpPr>
          <p:spPr>
            <a:xfrm>
              <a:off x="3482702" y="1901614"/>
              <a:ext cx="198900" cy="82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21"/>
            <p:cNvCxnSpPr>
              <a:stCxn id="177" idx="6"/>
            </p:cNvCxnSpPr>
            <p:nvPr/>
          </p:nvCxnSpPr>
          <p:spPr>
            <a:xfrm>
              <a:off x="2316187" y="1497530"/>
              <a:ext cx="131400" cy="114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21"/>
            <p:cNvCxnSpPr>
              <a:stCxn id="175" idx="4"/>
              <a:endCxn id="171" idx="0"/>
            </p:cNvCxnSpPr>
            <p:nvPr/>
          </p:nvCxnSpPr>
          <p:spPr>
            <a:xfrm>
              <a:off x="2954708" y="1027988"/>
              <a:ext cx="0" cy="167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21"/>
            <p:cNvCxnSpPr/>
            <p:nvPr/>
          </p:nvCxnSpPr>
          <p:spPr>
            <a:xfrm flipH="1" rot="10800000">
              <a:off x="5246717" y="1908207"/>
              <a:ext cx="132000" cy="50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21"/>
            <p:cNvCxnSpPr>
              <a:stCxn id="155" idx="4"/>
              <a:endCxn id="152" idx="0"/>
            </p:cNvCxnSpPr>
            <p:nvPr/>
          </p:nvCxnSpPr>
          <p:spPr>
            <a:xfrm flipH="1">
              <a:off x="4488770" y="1330738"/>
              <a:ext cx="300" cy="189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21"/>
            <p:cNvCxnSpPr/>
            <p:nvPr/>
          </p:nvCxnSpPr>
          <p:spPr>
            <a:xfrm flipH="1">
              <a:off x="6151809" y="977639"/>
              <a:ext cx="126000" cy="185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2855342" y="3330157"/>
              <a:ext cx="204900" cy="81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21"/>
            <p:cNvCxnSpPr/>
            <p:nvPr/>
          </p:nvCxnSpPr>
          <p:spPr>
            <a:xfrm flipH="1">
              <a:off x="4050784" y="3094208"/>
              <a:ext cx="124500" cy="143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21"/>
            <p:cNvCxnSpPr>
              <a:stCxn id="166" idx="3"/>
              <a:endCxn id="163" idx="1"/>
            </p:cNvCxnSpPr>
            <p:nvPr/>
          </p:nvCxnSpPr>
          <p:spPr>
            <a:xfrm flipH="1">
              <a:off x="4973132" y="3909443"/>
              <a:ext cx="253800" cy="328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1"/>
            <p:cNvCxnSpPr/>
            <p:nvPr/>
          </p:nvCxnSpPr>
          <p:spPr>
            <a:xfrm>
              <a:off x="6291673" y="3799443"/>
              <a:ext cx="198900" cy="237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21"/>
            <p:cNvCxnSpPr>
              <a:endCxn id="174" idx="2"/>
            </p:cNvCxnSpPr>
            <p:nvPr/>
          </p:nvCxnSpPr>
          <p:spPr>
            <a:xfrm flipH="1" rot="10800000">
              <a:off x="6314975" y="3118375"/>
              <a:ext cx="201900" cy="17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21"/>
            <p:cNvCxnSpPr>
              <a:stCxn id="161" idx="4"/>
              <a:endCxn id="169" idx="0"/>
            </p:cNvCxnSpPr>
            <p:nvPr/>
          </p:nvCxnSpPr>
          <p:spPr>
            <a:xfrm flipH="1" rot="10800000">
              <a:off x="3618736" y="4262540"/>
              <a:ext cx="520800" cy="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21"/>
            <p:cNvCxnSpPr>
              <a:stCxn id="152" idx="5"/>
              <a:endCxn id="166" idx="1"/>
            </p:cNvCxnSpPr>
            <p:nvPr/>
          </p:nvCxnSpPr>
          <p:spPr>
            <a:xfrm>
              <a:off x="5094948" y="2931347"/>
              <a:ext cx="132000" cy="57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21"/>
            <p:cNvCxnSpPr/>
            <p:nvPr/>
          </p:nvCxnSpPr>
          <p:spPr>
            <a:xfrm flipH="1" rot="10800000">
              <a:off x="2932020" y="4037559"/>
              <a:ext cx="227700" cy="62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3" name="Google Shape;193;p21"/>
            <p:cNvSpPr txBox="1"/>
            <p:nvPr/>
          </p:nvSpPr>
          <p:spPr>
            <a:xfrm>
              <a:off x="6424025" y="2813414"/>
              <a:ext cx="1117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Party Reliability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 txBox="1"/>
            <p:nvPr/>
          </p:nvSpPr>
          <p:spPr>
            <a:xfrm>
              <a:off x="3631775" y="4555250"/>
              <a:ext cx="1117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</a:rPr>
                <a:t>Communities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2079150" y="4193375"/>
              <a:ext cx="1117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</a:rPr>
                <a:t>Previous Supporters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1933425" y="2880050"/>
              <a:ext cx="11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Neighborhood</a:t>
              </a:r>
              <a:endParaRPr sz="1000">
                <a:solidFill>
                  <a:schemeClr val="dk1"/>
                </a:solidFill>
              </a:endParaRPr>
            </a:p>
          </p:txBody>
        </p:sp>
      </p:grpSp>
      <p:sp>
        <p:nvSpPr>
          <p:cNvPr id="197" name="Google Shape;197;p21"/>
          <p:cNvSpPr txBox="1"/>
          <p:nvPr/>
        </p:nvSpPr>
        <p:spPr>
          <a:xfrm>
            <a:off x="5773700" y="176675"/>
            <a:ext cx="121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Associates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/>
        </p:nvSpPr>
        <p:spPr>
          <a:xfrm>
            <a:off x="2604300" y="2105225"/>
            <a:ext cx="393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Stephan Ramdohr</a:t>
            </a:r>
            <a:endParaRPr sz="18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1785375" y="385850"/>
            <a:ext cx="5642700" cy="8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FFFF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 txBox="1"/>
          <p:nvPr>
            <p:ph type="title"/>
          </p:nvPr>
        </p:nvSpPr>
        <p:spPr>
          <a:xfrm>
            <a:off x="2604300" y="485100"/>
            <a:ext cx="3935400" cy="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Power Analysis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