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64" r:id="rId3"/>
    <p:sldId id="257" r:id="rId4"/>
    <p:sldId id="267" r:id="rId5"/>
    <p:sldId id="265" r:id="rId6"/>
    <p:sldId id="260" r:id="rId7"/>
    <p:sldId id="261" r:id="rId8"/>
    <p:sldId id="268" r:id="rId9"/>
    <p:sldId id="269" r:id="rId10"/>
    <p:sldId id="277" r:id="rId11"/>
    <p:sldId id="271" r:id="rId12"/>
    <p:sldId id="263" r:id="rId13"/>
    <p:sldId id="278" r:id="rId1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132" autoAdjust="0"/>
    <p:restoredTop sz="94660"/>
  </p:normalViewPr>
  <p:slideViewPr>
    <p:cSldViewPr snapToGrid="0">
      <p:cViewPr varScale="1">
        <p:scale>
          <a:sx n="70" d="100"/>
          <a:sy n="70" d="100"/>
        </p:scale>
        <p:origin x="654"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417779" y="802298"/>
            <a:ext cx="8637073" cy="2541431"/>
          </a:xfrm>
        </p:spPr>
        <p:txBody>
          <a:bodyPr bIns="0" anchor="b">
            <a:normAutofit/>
          </a:bodyPr>
          <a:lstStyle>
            <a:lvl1pPr algn="l">
              <a:defRPr sz="6600"/>
            </a:lvl1pPr>
          </a:lstStyle>
          <a:p>
            <a:r>
              <a:rPr lang="en-US"/>
              <a:t>Click to edit Master title style</a:t>
            </a:r>
            <a:endParaRPr lang="en-US" dirty="0"/>
          </a:p>
        </p:txBody>
      </p:sp>
      <p:sp>
        <p:nvSpPr>
          <p:cNvPr id="3" name="Subtitle 2"/>
          <p:cNvSpPr>
            <a:spLocks noGrp="1"/>
          </p:cNvSpPr>
          <p:nvPr>
            <p:ph type="subTitle" idx="1"/>
          </p:nvPr>
        </p:nvSpPr>
        <p:spPr>
          <a:xfrm>
            <a:off x="2417780" y="3531204"/>
            <a:ext cx="8637072"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3/8/2022</a:t>
            </a:fld>
            <a:endParaRPr lang="en-US" dirty="0"/>
          </a:p>
        </p:txBody>
      </p:sp>
      <p:sp>
        <p:nvSpPr>
          <p:cNvPr id="5" name="Footer Placeholder 4"/>
          <p:cNvSpPr>
            <a:spLocks noGrp="1"/>
          </p:cNvSpPr>
          <p:nvPr>
            <p:ph type="ftr" sz="quarter" idx="11"/>
          </p:nvPr>
        </p:nvSpPr>
        <p:spPr>
          <a:xfrm>
            <a:off x="2416500" y="329307"/>
            <a:ext cx="4973915"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15" name="Straight Connector 14"/>
          <p:cNvCxnSpPr/>
          <p:nvPr/>
        </p:nvCxnSpPr>
        <p:spPr>
          <a:xfrm>
            <a:off x="2417780" y="3528542"/>
            <a:ext cx="863707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26" name="Straight Connector 25"/>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798973"/>
            <a:ext cx="1615742" cy="4659889"/>
          </a:xfrm>
        </p:spPr>
        <p:txBody>
          <a:bodyPr vert="eaVert"/>
          <a:lstStyle>
            <a:lvl1pPr algn="l">
              <a:defRPr/>
            </a:lvl1pPr>
          </a:lstStyle>
          <a:p>
            <a:r>
              <a:rPr lang="en-US"/>
              <a:t>Click to edit Master title style</a:t>
            </a:r>
            <a:endParaRPr lang="en-US" dirty="0"/>
          </a:p>
        </p:txBody>
      </p:sp>
      <p:sp>
        <p:nvSpPr>
          <p:cNvPr id="3" name="Vertical Text Placeholder 2"/>
          <p:cNvSpPr>
            <a:spLocks noGrp="1"/>
          </p:cNvSpPr>
          <p:nvPr>
            <p:ph type="body" orient="vert" idx="1"/>
          </p:nvPr>
        </p:nvSpPr>
        <p:spPr>
          <a:xfrm>
            <a:off x="1444672" y="798973"/>
            <a:ext cx="7828830" cy="4659889"/>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9439111" y="798973"/>
            <a:ext cx="0" cy="4659889"/>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33" name="Straight Connector 32"/>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54239" y="1756130"/>
            <a:ext cx="8643154" cy="1887950"/>
          </a:xfrm>
        </p:spPr>
        <p:txBody>
          <a:bodyPr anchor="b">
            <a:normAutofit/>
          </a:bodyPr>
          <a:lstStyle>
            <a:lvl1pPr algn="l">
              <a:defRPr sz="3600"/>
            </a:lvl1pPr>
          </a:lstStyle>
          <a:p>
            <a:r>
              <a:rPr lang="en-US"/>
              <a:t>Click to edit Master title style</a:t>
            </a:r>
            <a:endParaRPr lang="en-US" dirty="0"/>
          </a:p>
        </p:txBody>
      </p:sp>
      <p:sp>
        <p:nvSpPr>
          <p:cNvPr id="3" name="Text Placeholder 2"/>
          <p:cNvSpPr>
            <a:spLocks noGrp="1"/>
          </p:cNvSpPr>
          <p:nvPr>
            <p:ph type="body" idx="1"/>
          </p:nvPr>
        </p:nvSpPr>
        <p:spPr>
          <a:xfrm>
            <a:off x="1454239" y="3806195"/>
            <a:ext cx="8630446"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dirty="0"/>
              <a:t>3/8/2022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15" name="Straight Connector 14"/>
          <p:cNvCxnSpPr/>
          <p:nvPr/>
        </p:nvCxnSpPr>
        <p:spPr>
          <a:xfrm>
            <a:off x="1454239" y="3804985"/>
            <a:ext cx="8630446"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449217" y="804889"/>
            <a:ext cx="9605635" cy="1059305"/>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447331" y="2010878"/>
            <a:ext cx="4645152" cy="344859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413771" y="2017343"/>
            <a:ext cx="4645152" cy="344152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3/8/2022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5" name="Straight Connector 3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47191" y="804163"/>
            <a:ext cx="9607661" cy="1056319"/>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47191" y="2019549"/>
            <a:ext cx="4645152"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447191" y="2824269"/>
            <a:ext cx="4645152" cy="2644457"/>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412362" y="2023003"/>
            <a:ext cx="4645152"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412362" y="2821491"/>
            <a:ext cx="4645152" cy="263737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3/8/2022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29" name="Straight Connector 28"/>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3/8/2022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25" name="Straight Connector 24"/>
          <p:cNvCxnSpPr/>
          <p:nvPr/>
        </p:nvCxnSpPr>
        <p:spPr>
          <a:xfrm>
            <a:off x="1453896" y="1847088"/>
            <a:ext cx="9607522"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3/8/2022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4671" y="798973"/>
            <a:ext cx="3273099" cy="2247117"/>
          </a:xfrm>
        </p:spPr>
        <p:txBody>
          <a:bodyPr anchor="b">
            <a:normAutofit/>
          </a:bodyPr>
          <a:lstStyle>
            <a:lvl1pPr algn="l">
              <a:defRPr sz="2400"/>
            </a:lvl1pPr>
          </a:lstStyle>
          <a:p>
            <a:r>
              <a:rPr lang="en-US"/>
              <a:t>Click to edit Master title style</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44671" y="3205491"/>
            <a:ext cx="3275013"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3/8/2022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7" name="Straight Connector 16"/>
          <p:cNvCxnSpPr/>
          <p:nvPr/>
        </p:nvCxnSpPr>
        <p:spPr>
          <a:xfrm>
            <a:off x="1448280" y="3205491"/>
            <a:ext cx="3269490"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bwMode="black">
            <a:xfrm>
              <a:off x="7477387" y="482170"/>
              <a:ext cx="4074533" cy="5149101"/>
            </a:xfrm>
            <a:prstGeom prst="rect">
              <a:avLst/>
            </a:prstGeom>
            <a:gradFill>
              <a:gsLst>
                <a:gs pos="0">
                  <a:srgbClr val="000001"/>
                </a:gs>
                <a:gs pos="100000">
                  <a:srgbClr val="191919"/>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a:bevelT w="152400" h="50800" prst="softRound"/>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bwMode="blackWhite">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451206" y="1129513"/>
            <a:ext cx="5532328" cy="1830584"/>
          </a:xfrm>
        </p:spPr>
        <p:txBody>
          <a:bodyPr anchor="b">
            <a:normAutofit/>
          </a:bodyP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450329" y="3145992"/>
            <a:ext cx="5524404"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1447382" y="5469856"/>
            <a:ext cx="5527351" cy="320123"/>
          </a:xfrm>
        </p:spPr>
        <p:txBody>
          <a:bodyPr/>
          <a:lstStyle>
            <a:lvl1pPr algn="l">
              <a:defRPr/>
            </a:lvl1pPr>
          </a:lstStyle>
          <a:p>
            <a:fld id="{48A87A34-81AB-432B-8DAE-1953F412C126}" type="datetimeFigureOut">
              <a:rPr lang="en-US" dirty="0"/>
              <a:pPr/>
              <a:t>3/8/2022</a:t>
            </a:fld>
            <a:endParaRPr lang="en-US" dirty="0"/>
          </a:p>
        </p:txBody>
      </p:sp>
      <p:sp>
        <p:nvSpPr>
          <p:cNvPr id="6" name="Footer Placeholder 5"/>
          <p:cNvSpPr>
            <a:spLocks noGrp="1"/>
          </p:cNvSpPr>
          <p:nvPr>
            <p:ph type="ftr" sz="quarter" idx="11"/>
          </p:nvPr>
        </p:nvSpPr>
        <p:spPr>
          <a:xfrm>
            <a:off x="1447382" y="318640"/>
            <a:ext cx="5541004"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31" name="Straight Connector 30"/>
          <p:cNvCxnSpPr/>
          <p:nvPr/>
        </p:nvCxnSpPr>
        <p:spPr>
          <a:xfrm>
            <a:off x="1447382" y="3143605"/>
            <a:ext cx="5527351" cy="0"/>
          </a:xfrm>
          <a:prstGeom prst="line">
            <a:avLst/>
          </a:prstGeom>
          <a:ln w="31750"/>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8" name="Rectangle 7"/>
          <p:cNvSpPr/>
          <p:nvPr/>
        </p:nvSpPr>
        <p:spPr>
          <a:xfrm>
            <a:off x="0" y="2019476"/>
            <a:ext cx="12192000" cy="4105941"/>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extLst>
              <a:ext uri="{28A0092B-C50C-407E-A947-70E740481C1C}">
                <a14:useLocalDpi xmlns:a14="http://schemas.microsoft.com/office/drawing/2010/main" val="0"/>
              </a:ext>
            </a:extLst>
          </a:blip>
          <a:srcRect t="1538" b="-1538"/>
          <a:stretch/>
        </p:blipFill>
        <p:spPr bwMode="black">
          <a:xfrm>
            <a:off x="0" y="6126480"/>
            <a:ext cx="12192000" cy="742950"/>
          </a:xfrm>
          <a:prstGeom prst="rect">
            <a:avLst/>
          </a:prstGeom>
        </p:spPr>
      </p:pic>
      <p:sp>
        <p:nvSpPr>
          <p:cNvPr id="2" name="Title Placeholder 1"/>
          <p:cNvSpPr>
            <a:spLocks noGrp="1"/>
          </p:cNvSpPr>
          <p:nvPr>
            <p:ph type="title"/>
          </p:nvPr>
        </p:nvSpPr>
        <p:spPr>
          <a:xfrm>
            <a:off x="1451579" y="804519"/>
            <a:ext cx="9603275" cy="1049235"/>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1451579" y="2015732"/>
            <a:ext cx="9603275" cy="3450613"/>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8A87A34-81AB-432B-8DAE-1953F412C126}" type="datetimeFigureOut">
              <a:rPr lang="en-US" dirty="0"/>
              <a:pPr/>
              <a:t>3/8/2022</a:t>
            </a:fld>
            <a:endParaRPr lang="en-US" dirty="0"/>
          </a:p>
        </p:txBody>
      </p:sp>
      <p:sp>
        <p:nvSpPr>
          <p:cNvPr id="5" name="Footer Placeholder 4"/>
          <p:cNvSpPr>
            <a:spLocks noGrp="1"/>
          </p:cNvSpPr>
          <p:nvPr>
            <p:ph type="ftr" sz="quarter" idx="3"/>
          </p:nvPr>
        </p:nvSpPr>
        <p:spPr>
          <a:xfrm>
            <a:off x="1451579" y="329307"/>
            <a:ext cx="5938836"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0" name="Straight Connector 9"/>
          <p:cNvCxnSpPr/>
          <p:nvPr/>
        </p:nvCxnSpPr>
        <p:spPr>
          <a:xfrm>
            <a:off x="0" y="6128413"/>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3200" b="0" i="0" kern="1200" cap="all">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Children's Integrated Services </a:t>
            </a:r>
          </a:p>
        </p:txBody>
      </p:sp>
      <p:sp>
        <p:nvSpPr>
          <p:cNvPr id="3" name="Subtitle 2"/>
          <p:cNvSpPr>
            <a:spLocks noGrp="1"/>
          </p:cNvSpPr>
          <p:nvPr>
            <p:ph type="subTitle" idx="1"/>
          </p:nvPr>
        </p:nvSpPr>
        <p:spPr/>
        <p:txBody>
          <a:bodyPr/>
          <a:lstStyle/>
          <a:p>
            <a:r>
              <a:rPr lang="en-US" dirty="0"/>
              <a:t>Claire kendall, Family Center of Washington County </a:t>
            </a:r>
          </a:p>
          <a:p>
            <a:r>
              <a:rPr lang="en-US" dirty="0"/>
              <a:t>Chloe learey,  Winston Prouty</a:t>
            </a:r>
          </a:p>
        </p:txBody>
      </p:sp>
    </p:spTree>
    <p:extLst>
      <p:ext uri="{BB962C8B-B14F-4D97-AF65-F5344CB8AC3E}">
        <p14:creationId xmlns:p14="http://schemas.microsoft.com/office/powerpoint/2010/main" val="34147245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1397726" y="431075"/>
            <a:ext cx="8804365" cy="4859382"/>
          </a:xfrm>
          <a:prstGeom prst="rect">
            <a:avLst/>
          </a:prstGeom>
          <a:noFill/>
        </p:spPr>
      </p:pic>
    </p:spTree>
    <p:extLst>
      <p:ext uri="{BB962C8B-B14F-4D97-AF65-F5344CB8AC3E}">
        <p14:creationId xmlns:p14="http://schemas.microsoft.com/office/powerpoint/2010/main" val="221121905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br>
              <a:rPr lang="en-US" dirty="0"/>
            </a:br>
            <a:r>
              <a:rPr lang="en-US" dirty="0"/>
              <a:t>2018 Payment reform &amp; 2021Case Rate increase</a:t>
            </a:r>
          </a:p>
        </p:txBody>
      </p:sp>
      <p:sp>
        <p:nvSpPr>
          <p:cNvPr id="3" name="Content Placeholder 2"/>
          <p:cNvSpPr>
            <a:spLocks noGrp="1"/>
          </p:cNvSpPr>
          <p:nvPr>
            <p:ph idx="1"/>
          </p:nvPr>
        </p:nvSpPr>
        <p:spPr>
          <a:xfrm>
            <a:off x="1451579" y="1853754"/>
            <a:ext cx="9603275" cy="3946545"/>
          </a:xfrm>
        </p:spPr>
        <p:txBody>
          <a:bodyPr>
            <a:normAutofit lnSpcReduction="10000"/>
          </a:bodyPr>
          <a:lstStyle/>
          <a:p>
            <a:r>
              <a:rPr lang="en-US" dirty="0"/>
              <a:t>In 2018  the Child Development Division (CDD) of the Department for Children and Families paid consultants to study CIS reimbursement rates and make recommendations.  </a:t>
            </a:r>
          </a:p>
          <a:p>
            <a:pPr lvl="1"/>
            <a:r>
              <a:rPr lang="en-US" dirty="0"/>
              <a:t>The study revealed that </a:t>
            </a:r>
            <a:r>
              <a:rPr lang="en-US" b="1" dirty="0"/>
              <a:t>the rate being offered under the current contract, $512 Per Client per Month </a:t>
            </a:r>
            <a:r>
              <a:rPr lang="en-US" b="1" i="1" dirty="0"/>
              <a:t>,  did not cover the cost</a:t>
            </a:r>
            <a:r>
              <a:rPr lang="en-US" b="1" dirty="0"/>
              <a:t> of providing </a:t>
            </a:r>
            <a:r>
              <a:rPr lang="en-US" b="1" i="1" dirty="0"/>
              <a:t>services which is  $634 per client per month.  </a:t>
            </a:r>
          </a:p>
          <a:p>
            <a:r>
              <a:rPr lang="en-US" dirty="0"/>
              <a:t>In 2020 Payment reform was initiated, resulting in consistent rates across the state at $517. Some regions experienced a loss, while some were increased depending on the previous regional allocation.</a:t>
            </a:r>
          </a:p>
          <a:p>
            <a:r>
              <a:rPr lang="en-US" dirty="0"/>
              <a:t>  In 2021 CIS received its first increase in funding since it started in 2009, bringing the statewide case rate to $600 per month.</a:t>
            </a:r>
          </a:p>
          <a:p>
            <a:pPr marL="0" indent="0">
              <a:buNone/>
            </a:pPr>
            <a:endParaRPr lang="en-US" dirty="0"/>
          </a:p>
          <a:p>
            <a:endParaRPr lang="en-US" dirty="0"/>
          </a:p>
        </p:txBody>
      </p:sp>
    </p:spTree>
    <p:extLst>
      <p:ext uri="{BB962C8B-B14F-4D97-AF65-F5344CB8AC3E}">
        <p14:creationId xmlns:p14="http://schemas.microsoft.com/office/powerpoint/2010/main" val="53256642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ask</a:t>
            </a:r>
          </a:p>
        </p:txBody>
      </p:sp>
      <p:sp>
        <p:nvSpPr>
          <p:cNvPr id="3" name="Content Placeholder 2"/>
          <p:cNvSpPr>
            <a:spLocks noGrp="1"/>
          </p:cNvSpPr>
          <p:nvPr>
            <p:ph idx="1"/>
          </p:nvPr>
        </p:nvSpPr>
        <p:spPr>
          <a:xfrm>
            <a:off x="1451579" y="1853754"/>
            <a:ext cx="9603275" cy="3612591"/>
          </a:xfrm>
        </p:spPr>
        <p:txBody>
          <a:bodyPr>
            <a:normAutofit lnSpcReduction="10000"/>
          </a:bodyPr>
          <a:lstStyle/>
          <a:p>
            <a:r>
              <a:rPr lang="en-US" dirty="0"/>
              <a:t>A statewide CIS budget increase in the amount of $1.8 million, an investment which would meet the cost of care and ensure continued progress on family safety and stability, healthy child development, and young children’s access to quality early childhood education. </a:t>
            </a:r>
          </a:p>
          <a:p>
            <a:pPr lvl="1"/>
            <a:r>
              <a:rPr lang="en-US" dirty="0"/>
              <a:t>Encourage legislators to support this funding increase in the FY23 budget for Children’s Integrated Services. </a:t>
            </a:r>
          </a:p>
          <a:p>
            <a:pPr lvl="1"/>
            <a:r>
              <a:rPr lang="en-US" dirty="0"/>
              <a:t>Reach out to legislators to emphasize the importance of a comprehensive, continuous, and integrated system of services that serves our early childhood communities effectively. </a:t>
            </a:r>
          </a:p>
          <a:p>
            <a:r>
              <a:rPr lang="en-US" dirty="0"/>
              <a:t>A one-time investment of federal pandemic relief funds of $1.6 million is needed to build a statewide CIS data reporting platform.</a:t>
            </a:r>
          </a:p>
          <a:p>
            <a:endParaRPr lang="en-US" dirty="0"/>
          </a:p>
        </p:txBody>
      </p:sp>
    </p:spTree>
    <p:extLst>
      <p:ext uri="{BB962C8B-B14F-4D97-AF65-F5344CB8AC3E}">
        <p14:creationId xmlns:p14="http://schemas.microsoft.com/office/powerpoint/2010/main" val="26774414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What’s next </a:t>
            </a:r>
            <a:br>
              <a:rPr lang="en-US" dirty="0"/>
            </a:br>
            <a:endParaRPr lang="en-US" dirty="0"/>
          </a:p>
        </p:txBody>
      </p:sp>
      <p:sp>
        <p:nvSpPr>
          <p:cNvPr id="3" name="Content Placeholder 2"/>
          <p:cNvSpPr>
            <a:spLocks noGrp="1"/>
          </p:cNvSpPr>
          <p:nvPr>
            <p:ph idx="1"/>
          </p:nvPr>
        </p:nvSpPr>
        <p:spPr>
          <a:xfrm>
            <a:off x="1451579" y="1853754"/>
            <a:ext cx="9603275" cy="3973840"/>
          </a:xfrm>
        </p:spPr>
        <p:txBody>
          <a:bodyPr>
            <a:normAutofit fontScale="85000" lnSpcReduction="20000"/>
          </a:bodyPr>
          <a:lstStyle/>
          <a:p>
            <a:r>
              <a:rPr lang="en-US" b="1" dirty="0"/>
              <a:t>The Governor’s Recommended FY23 Budget includes level funding for CIS compared to FY22.  Advocates are pressing for additional funding and have succeeded in securing the support of the House Human Services Committee. </a:t>
            </a:r>
          </a:p>
          <a:p>
            <a:pPr lvl="1"/>
            <a:r>
              <a:rPr lang="en-US" dirty="0"/>
              <a:t>The Committee is recommending an increase in the case rate from $600/month to $650/month in their letter to House Appropriations. </a:t>
            </a:r>
          </a:p>
          <a:p>
            <a:pPr lvl="1"/>
            <a:r>
              <a:rPr lang="en-US" dirty="0"/>
              <a:t>This increase would mean an additional $880,000 in annual funding for the program – still short of actual cost of care, but a badly needed increase. </a:t>
            </a:r>
          </a:p>
          <a:p>
            <a:r>
              <a:rPr lang="en-US" b="1" dirty="0"/>
              <a:t>Advocacy also continues in support of the request for $1.6m in one-time funds for the development of a system-wide CIS data system. </a:t>
            </a:r>
          </a:p>
          <a:p>
            <a:pPr lvl="1"/>
            <a:r>
              <a:rPr lang="en-US" dirty="0"/>
              <a:t>Both the House Human Services and Energy &amp; Technology Committees are supporting this request in their budget letters to House Appropriations.</a:t>
            </a:r>
          </a:p>
          <a:p>
            <a:pPr lvl="1"/>
            <a:r>
              <a:rPr lang="en-US" dirty="0"/>
              <a:t>Thank House Human Services and Energy &amp; Technology Committee members for their support. </a:t>
            </a:r>
          </a:p>
          <a:p>
            <a:r>
              <a:rPr lang="en-US" b="1" dirty="0"/>
              <a:t>Talking to your reps: What is your local CIS story?</a:t>
            </a:r>
          </a:p>
          <a:p>
            <a:endParaRPr lang="en-US" b="1" dirty="0"/>
          </a:p>
          <a:p>
            <a:endParaRPr lang="en-US" dirty="0"/>
          </a:p>
          <a:p>
            <a:endParaRPr lang="en-US" dirty="0"/>
          </a:p>
        </p:txBody>
      </p:sp>
    </p:spTree>
    <p:extLst>
      <p:ext uri="{BB962C8B-B14F-4D97-AF65-F5344CB8AC3E}">
        <p14:creationId xmlns:p14="http://schemas.microsoft.com/office/powerpoint/2010/main" val="7671722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CIS services</a:t>
            </a:r>
          </a:p>
        </p:txBody>
      </p:sp>
      <p:sp>
        <p:nvSpPr>
          <p:cNvPr id="3" name="Content Placeholder 2"/>
          <p:cNvSpPr>
            <a:spLocks noGrp="1"/>
          </p:cNvSpPr>
          <p:nvPr>
            <p:ph idx="1"/>
          </p:nvPr>
        </p:nvSpPr>
        <p:spPr/>
        <p:txBody>
          <a:bodyPr>
            <a:normAutofit lnSpcReduction="10000"/>
          </a:bodyPr>
          <a:lstStyle/>
          <a:p>
            <a:r>
              <a:rPr lang="en-US" dirty="0"/>
              <a:t>Unique to Vermont, </a:t>
            </a:r>
            <a:r>
              <a:rPr lang="en-US" b="1" dirty="0"/>
              <a:t>Children’s Integrated Services (CIS)</a:t>
            </a:r>
            <a:r>
              <a:rPr lang="en-US" dirty="0"/>
              <a:t> is a noteworthy innovation in the delivery of evidence-based, informed and integrated services to families with young children. </a:t>
            </a:r>
          </a:p>
          <a:p>
            <a:r>
              <a:rPr lang="en-US" dirty="0"/>
              <a:t>It is a model that requires CIS providers not simply to cooperate or collaborate, but to </a:t>
            </a:r>
            <a:r>
              <a:rPr lang="en-US" b="1" dirty="0"/>
              <a:t>integrate the care</a:t>
            </a:r>
            <a:r>
              <a:rPr lang="en-US" dirty="0"/>
              <a:t> they provide families. </a:t>
            </a:r>
          </a:p>
          <a:p>
            <a:r>
              <a:rPr lang="en-US" dirty="0"/>
              <a:t>Prior to the implementation of CIS, Vermont families found themselves burdened by multiple home visitors, multiple appointments and multiple, sometimes contradictory, plans of care. Regions did not have integrated data across the system of early childhood services to make informed decisions around priorities and funding. </a:t>
            </a:r>
          </a:p>
          <a:p>
            <a:endParaRPr lang="en-US" dirty="0"/>
          </a:p>
        </p:txBody>
      </p:sp>
    </p:spTree>
    <p:extLst>
      <p:ext uri="{BB962C8B-B14F-4D97-AF65-F5344CB8AC3E}">
        <p14:creationId xmlns:p14="http://schemas.microsoft.com/office/powerpoint/2010/main" val="19671660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p:cNvPicPr>
          <p:nvPr>
            <p:ph idx="4294967295"/>
          </p:nvPr>
        </p:nvPicPr>
        <p:blipFill>
          <a:blip r:embed="rId2">
            <a:extLst>
              <a:ext uri="{28A0092B-C50C-407E-A947-70E740481C1C}">
                <a14:useLocalDpi xmlns:a14="http://schemas.microsoft.com/office/drawing/2010/main" val="0"/>
              </a:ext>
            </a:extLst>
          </a:blip>
          <a:stretch>
            <a:fillRect/>
          </a:stretch>
        </p:blipFill>
        <p:spPr bwMode="auto">
          <a:xfrm>
            <a:off x="1867988" y="1619794"/>
            <a:ext cx="7458891" cy="3670663"/>
          </a:xfrm>
          <a:prstGeom prst="rect">
            <a:avLst/>
          </a:prstGeom>
          <a:noFill/>
        </p:spPr>
      </p:pic>
      <p:sp>
        <p:nvSpPr>
          <p:cNvPr id="2" name="Title 1"/>
          <p:cNvSpPr>
            <a:spLocks noGrp="1"/>
          </p:cNvSpPr>
          <p:nvPr>
            <p:ph type="ctrTitle" idx="4294967295"/>
          </p:nvPr>
        </p:nvSpPr>
        <p:spPr>
          <a:xfrm>
            <a:off x="640081" y="444137"/>
            <a:ext cx="10763793" cy="1685109"/>
          </a:xfrm>
        </p:spPr>
        <p:txBody>
          <a:bodyPr>
            <a:noAutofit/>
          </a:bodyPr>
          <a:lstStyle/>
          <a:p>
            <a:r>
              <a:rPr lang="en-US" sz="2400" dirty="0"/>
              <a:t>CIS offers 4 core services to families of young children facing challenges</a:t>
            </a:r>
          </a:p>
        </p:txBody>
      </p:sp>
    </p:spTree>
    <p:extLst>
      <p:ext uri="{BB962C8B-B14F-4D97-AF65-F5344CB8AC3E}">
        <p14:creationId xmlns:p14="http://schemas.microsoft.com/office/powerpoint/2010/main" val="547689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CIS OVERVIEW: SYSTEM STRUCTURES</a:t>
            </a:r>
          </a:p>
        </p:txBody>
      </p:sp>
      <p:sp>
        <p:nvSpPr>
          <p:cNvPr id="3" name="Content Placeholder 2"/>
          <p:cNvSpPr>
            <a:spLocks noGrp="1"/>
          </p:cNvSpPr>
          <p:nvPr>
            <p:ph idx="1"/>
          </p:nvPr>
        </p:nvSpPr>
        <p:spPr/>
        <p:txBody>
          <a:bodyPr>
            <a:normAutofit/>
          </a:bodyPr>
          <a:lstStyle/>
          <a:p>
            <a:r>
              <a:rPr lang="en-US" b="1" dirty="0"/>
              <a:t>CIS State Team</a:t>
            </a:r>
            <a:r>
              <a:rPr lang="en-US" dirty="0"/>
              <a:t>: Staff in Waterbury provide program oversight and support </a:t>
            </a:r>
          </a:p>
          <a:p>
            <a:r>
              <a:rPr lang="en-US" b="1" dirty="0"/>
              <a:t>Fiscal Agent Contractor</a:t>
            </a:r>
            <a:r>
              <a:rPr lang="en-US" dirty="0"/>
              <a:t>: A single agency in each region holds the CIS contract </a:t>
            </a:r>
          </a:p>
          <a:p>
            <a:r>
              <a:rPr lang="en-US" b="1" dirty="0"/>
              <a:t>Regional CIS Admin Team</a:t>
            </a:r>
            <a:r>
              <a:rPr lang="en-US" dirty="0"/>
              <a:t>: A coalition of providers and partners governs regional CIS system and ensures service delivery </a:t>
            </a:r>
          </a:p>
          <a:p>
            <a:r>
              <a:rPr lang="en-US" b="1" dirty="0"/>
              <a:t>Local CIS Coordinators</a:t>
            </a:r>
            <a:r>
              <a:rPr lang="en-US" dirty="0"/>
              <a:t>: An individual in each region coordinates partners, reporting, etc. </a:t>
            </a:r>
          </a:p>
          <a:p>
            <a:r>
              <a:rPr lang="en-US" b="1" dirty="0"/>
              <a:t>Regional Intake &amp; Referral Team</a:t>
            </a:r>
            <a:r>
              <a:rPr lang="en-US" dirty="0"/>
              <a:t>: Weekly meetings triage referrals and collaborate</a:t>
            </a:r>
          </a:p>
        </p:txBody>
      </p:sp>
    </p:spTree>
    <p:extLst>
      <p:ext uri="{BB962C8B-B14F-4D97-AF65-F5344CB8AC3E}">
        <p14:creationId xmlns:p14="http://schemas.microsoft.com/office/powerpoint/2010/main" val="292066125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Overview of CIS services</a:t>
            </a:r>
          </a:p>
        </p:txBody>
      </p:sp>
      <p:sp>
        <p:nvSpPr>
          <p:cNvPr id="3" name="Content Placeholder 2"/>
          <p:cNvSpPr>
            <a:spLocks noGrp="1"/>
          </p:cNvSpPr>
          <p:nvPr>
            <p:ph idx="1"/>
          </p:nvPr>
        </p:nvSpPr>
        <p:spPr/>
        <p:txBody>
          <a:bodyPr>
            <a:normAutofit lnSpcReduction="10000"/>
          </a:bodyPr>
          <a:lstStyle/>
          <a:p>
            <a:r>
              <a:rPr lang="en-US" dirty="0"/>
              <a:t>The </a:t>
            </a:r>
            <a:r>
              <a:rPr lang="en-US" b="1" dirty="0"/>
              <a:t>prevention and early intervention services</a:t>
            </a:r>
            <a:r>
              <a:rPr lang="en-US" dirty="0"/>
              <a:t> that compose CIS have immediate and long-term benefits. CIS focuses on whole families and support’s children’s social, emotional and cognitive development; family preservation, stability and unification; and supports parents’ contribution to Vermont’s workforce. </a:t>
            </a:r>
          </a:p>
          <a:p>
            <a:r>
              <a:rPr lang="en-US" dirty="0"/>
              <a:t>CIS services enhance and improve outcomes of complementary services such as DCF Family and Economic Services. </a:t>
            </a:r>
          </a:p>
          <a:p>
            <a:r>
              <a:rPr lang="en-US" dirty="0"/>
              <a:t>In an era of concern over the per-student costs of K-12 education, CIS supports children before they reach the school system, providing effective interventions for developmental issues that are more costly to address as children grow</a:t>
            </a:r>
          </a:p>
        </p:txBody>
      </p:sp>
    </p:spTree>
    <p:extLst>
      <p:ext uri="{BB962C8B-B14F-4D97-AF65-F5344CB8AC3E}">
        <p14:creationId xmlns:p14="http://schemas.microsoft.com/office/powerpoint/2010/main" val="20839006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VALUE AND PURPOSE OF THE CIS MODEL</a:t>
            </a:r>
          </a:p>
        </p:txBody>
      </p:sp>
      <p:sp>
        <p:nvSpPr>
          <p:cNvPr id="3" name="Content Placeholder 2"/>
          <p:cNvSpPr>
            <a:spLocks noGrp="1"/>
          </p:cNvSpPr>
          <p:nvPr>
            <p:ph idx="1"/>
          </p:nvPr>
        </p:nvSpPr>
        <p:spPr/>
        <p:txBody>
          <a:bodyPr/>
          <a:lstStyle/>
          <a:p>
            <a:r>
              <a:rPr lang="en-US" dirty="0"/>
              <a:t>The upstream services provided by the CIS system utilize a multi-generational approach for maximum impact </a:t>
            </a:r>
          </a:p>
          <a:p>
            <a:r>
              <a:rPr lang="en-US" dirty="0"/>
              <a:t>Research demonstrates that quality interventions and supports for children ages 0-5 have among the highest return on investment across human services- 13% ROI for high-quality birth-5 programs </a:t>
            </a:r>
          </a:p>
          <a:p>
            <a:r>
              <a:rPr lang="en-US" dirty="0"/>
              <a:t>CIS uses multiple evidence-based practices with proven effectiveness in impacting outcomes in health, child maltreatment prevention, education, and economic well-being </a:t>
            </a:r>
          </a:p>
          <a:p>
            <a:r>
              <a:rPr lang="en-US" dirty="0"/>
              <a:t>Services help to mitigate ACES and intergenerational trauma</a:t>
            </a:r>
          </a:p>
        </p:txBody>
      </p:sp>
    </p:spTree>
    <p:extLst>
      <p:ext uri="{BB962C8B-B14F-4D97-AF65-F5344CB8AC3E}">
        <p14:creationId xmlns:p14="http://schemas.microsoft.com/office/powerpoint/2010/main" val="30747002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Why is integration important </a:t>
            </a:r>
          </a:p>
        </p:txBody>
      </p:sp>
      <p:sp>
        <p:nvSpPr>
          <p:cNvPr id="3" name="Content Placeholder 2"/>
          <p:cNvSpPr>
            <a:spLocks noGrp="1"/>
          </p:cNvSpPr>
          <p:nvPr>
            <p:ph idx="1"/>
          </p:nvPr>
        </p:nvSpPr>
        <p:spPr/>
        <p:txBody>
          <a:bodyPr/>
          <a:lstStyle/>
          <a:p>
            <a:r>
              <a:rPr lang="en-US" dirty="0"/>
              <a:t>Ease of service access for families</a:t>
            </a:r>
          </a:p>
          <a:p>
            <a:r>
              <a:rPr lang="en-US" dirty="0"/>
              <a:t>Ease of referral for other providers such as pediatrics who most frequently interface with all young children and families </a:t>
            </a:r>
          </a:p>
          <a:p>
            <a:r>
              <a:rPr lang="en-US" dirty="0"/>
              <a:t>Integrated plans of care that reduce duplication and contradictory services for families </a:t>
            </a:r>
          </a:p>
          <a:p>
            <a:r>
              <a:rPr lang="en-US" dirty="0"/>
              <a:t>Availability of regional data across the system of care  </a:t>
            </a:r>
          </a:p>
          <a:p>
            <a:r>
              <a:rPr lang="en-US" dirty="0"/>
              <a:t>Integrated funding for direct services</a:t>
            </a:r>
          </a:p>
          <a:p>
            <a:r>
              <a:rPr lang="en-US" dirty="0"/>
              <a:t>Regional decision making on funding priorities and allocations</a:t>
            </a:r>
          </a:p>
          <a:p>
            <a:endParaRPr lang="en-US" dirty="0"/>
          </a:p>
          <a:p>
            <a:endParaRPr lang="en-US" dirty="0"/>
          </a:p>
        </p:txBody>
      </p:sp>
    </p:spTree>
    <p:extLst>
      <p:ext uri="{BB962C8B-B14F-4D97-AF65-F5344CB8AC3E}">
        <p14:creationId xmlns:p14="http://schemas.microsoft.com/office/powerpoint/2010/main" val="218596059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t>CIS FUNDING: BUNDLED RATE METHODOLOGY</a:t>
            </a:r>
          </a:p>
        </p:txBody>
      </p:sp>
      <p:sp>
        <p:nvSpPr>
          <p:cNvPr id="6" name="Content Placeholder 5"/>
          <p:cNvSpPr>
            <a:spLocks noGrp="1"/>
          </p:cNvSpPr>
          <p:nvPr>
            <p:ph idx="1"/>
          </p:nvPr>
        </p:nvSpPr>
        <p:spPr/>
        <p:txBody>
          <a:bodyPr>
            <a:normAutofit/>
          </a:bodyPr>
          <a:lstStyle/>
          <a:p>
            <a:r>
              <a:rPr lang="en-US" dirty="0"/>
              <a:t>Prior to payment reform, each regional CIS contract total was based on historical spending among services providers</a:t>
            </a:r>
          </a:p>
          <a:p>
            <a:r>
              <a:rPr lang="en-US" dirty="0"/>
              <a:t>Regional case rates were determined by contract total and a set monthly client count and monthly case rates range from $498 to $854, with a mean of $676 across the regions</a:t>
            </a:r>
          </a:p>
          <a:p>
            <a:r>
              <a:rPr lang="en-US" dirty="0"/>
              <a:t>CIS bundled payment methodology was designed to allow regional Admin teams allocate funding between services based on locally-determined methodology, community need, and provider capacity </a:t>
            </a:r>
          </a:p>
          <a:p>
            <a:r>
              <a:rPr lang="en-US" dirty="0"/>
              <a:t>Reimbursement for bundled services from the State may not exceed contract total</a:t>
            </a:r>
          </a:p>
          <a:p>
            <a:endParaRPr lang="en-US" dirty="0"/>
          </a:p>
        </p:txBody>
      </p:sp>
    </p:spTree>
    <p:extLst>
      <p:ext uri="{BB962C8B-B14F-4D97-AF65-F5344CB8AC3E}">
        <p14:creationId xmlns:p14="http://schemas.microsoft.com/office/powerpoint/2010/main" val="83977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CIS Funding challenges</a:t>
            </a:r>
          </a:p>
        </p:txBody>
      </p:sp>
      <p:sp>
        <p:nvSpPr>
          <p:cNvPr id="3" name="Content Placeholder 2"/>
          <p:cNvSpPr>
            <a:spLocks noGrp="1"/>
          </p:cNvSpPr>
          <p:nvPr>
            <p:ph idx="1"/>
          </p:nvPr>
        </p:nvSpPr>
        <p:spPr>
          <a:xfrm>
            <a:off x="1451579" y="1853754"/>
            <a:ext cx="9603275" cy="3612591"/>
          </a:xfrm>
        </p:spPr>
        <p:txBody>
          <a:bodyPr>
            <a:normAutofit lnSpcReduction="10000"/>
          </a:bodyPr>
          <a:lstStyle/>
          <a:p>
            <a:r>
              <a:rPr lang="en-US" dirty="0"/>
              <a:t> In 2021 CIS received its first increase in funding since it started in 2009. However, the demand and actual costs to the 12 regional non-profit agencies that provide services have steadily increased. </a:t>
            </a:r>
          </a:p>
          <a:p>
            <a:r>
              <a:rPr lang="en-US" dirty="0"/>
              <a:t>There is a critical lack of capacity to serve children and families that struggle with multiple risk factors including increased child welfare involvement, exposure to parental opiate use, poverty, homelessness, and autism prevalence. </a:t>
            </a:r>
          </a:p>
          <a:p>
            <a:r>
              <a:rPr lang="en-US" dirty="0"/>
              <a:t>CIS also lacks a common data system, meaning both state agencies and providers lack the ability to compare outcomes, track client progress, identify improvements and efficiencies, and make real-time changes to their service plans as needed.</a:t>
            </a:r>
          </a:p>
          <a:p>
            <a:pPr marL="0" indent="0">
              <a:buNone/>
            </a:pPr>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55145355"/>
      </p:ext>
    </p:extLst>
  </p:cSld>
  <p:clrMapOvr>
    <a:masterClrMapping/>
  </p:clrMapOvr>
</p:sld>
</file>

<file path=ppt/theme/theme1.xml><?xml version="1.0" encoding="utf-8"?>
<a:theme xmlns:a="http://schemas.openxmlformats.org/drawingml/2006/main" name="Gallery">
  <a:themeElements>
    <a:clrScheme name="Gallery">
      <a:dk1>
        <a:sysClr val="windowText" lastClr="000000"/>
      </a:dk1>
      <a:lt1>
        <a:sysClr val="window" lastClr="FFFFFF"/>
      </a:lt1>
      <a:dk2>
        <a:srgbClr val="454545"/>
      </a:dk2>
      <a:lt2>
        <a:srgbClr val="DFDBD5"/>
      </a:lt2>
      <a:accent1>
        <a:srgbClr val="B71E42"/>
      </a:accent1>
      <a:accent2>
        <a:srgbClr val="DE478E"/>
      </a:accent2>
      <a:accent3>
        <a:srgbClr val="BC72F0"/>
      </a:accent3>
      <a:accent4>
        <a:srgbClr val="795FAF"/>
      </a:accent4>
      <a:accent5>
        <a:srgbClr val="586EA6"/>
      </a:accent5>
      <a:accent6>
        <a:srgbClr val="6892A0"/>
      </a:accent6>
      <a:hlink>
        <a:srgbClr val="FA2B5C"/>
      </a:hlink>
      <a:folHlink>
        <a:srgbClr val="BC658E"/>
      </a:folHlink>
    </a:clrScheme>
    <a:fontScheme name="Gallery">
      <a:majorFont>
        <a:latin typeface="Gill Sans MT" panose="020B0502020104020203"/>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ill Sans MT" panose="020B0502020104020203"/>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F5E91637-A7B6-4E27-B710-77DA7014EE1E}"/>
    </a:ext>
  </a:extLst>
</a:theme>
</file>

<file path=docProps/app.xml><?xml version="1.0" encoding="utf-8"?>
<Properties xmlns="http://schemas.openxmlformats.org/officeDocument/2006/extended-properties" xmlns:vt="http://schemas.openxmlformats.org/officeDocument/2006/docPropsVTypes">
  <Template>TM10001114[[fn=Gallery]]</Template>
  <TotalTime>965</TotalTime>
  <Words>1092</Words>
  <Application>Microsoft Office PowerPoint</Application>
  <PresentationFormat>Widescreen</PresentationFormat>
  <Paragraphs>61</Paragraphs>
  <Slides>13</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13</vt:i4>
      </vt:variant>
    </vt:vector>
  </HeadingPairs>
  <TitlesOfParts>
    <vt:vector size="16" baseType="lpstr">
      <vt:lpstr>Arial</vt:lpstr>
      <vt:lpstr>Gill Sans MT</vt:lpstr>
      <vt:lpstr>Gallery</vt:lpstr>
      <vt:lpstr>Children's Integrated Services </vt:lpstr>
      <vt:lpstr>Overview of CIS services</vt:lpstr>
      <vt:lpstr>CIS offers 4 core services to families of young children facing challenges</vt:lpstr>
      <vt:lpstr>CIS OVERVIEW: SYSTEM STRUCTURES</vt:lpstr>
      <vt:lpstr>Overview of CIS services</vt:lpstr>
      <vt:lpstr>VALUE AND PURPOSE OF THE CIS MODEL</vt:lpstr>
      <vt:lpstr>Why is integration important </vt:lpstr>
      <vt:lpstr>CIS FUNDING: BUNDLED RATE METHODOLOGY</vt:lpstr>
      <vt:lpstr>CIS Funding challenges</vt:lpstr>
      <vt:lpstr>PowerPoint Presentation</vt:lpstr>
      <vt:lpstr> 2018 Payment reform &amp; 2021Case Rate increase</vt:lpstr>
      <vt:lpstr>The ask</vt:lpstr>
      <vt:lpstr>What’s next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Childrens Integrated Services</dc:title>
  <dc:creator>Courtney Farrell</dc:creator>
  <cp:lastModifiedBy>Claire Kendall</cp:lastModifiedBy>
  <cp:revision>14</cp:revision>
  <dcterms:created xsi:type="dcterms:W3CDTF">2021-03-06T16:18:15Z</dcterms:created>
  <dcterms:modified xsi:type="dcterms:W3CDTF">2022-03-08T17:51:12Z</dcterms:modified>
</cp:coreProperties>
</file>