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136" r:id="rId2"/>
    <p:sldId id="2388" r:id="rId3"/>
    <p:sldId id="2337" r:id="rId4"/>
    <p:sldId id="2442" r:id="rId5"/>
    <p:sldId id="2350" r:id="rId6"/>
    <p:sldId id="2435" r:id="rId7"/>
    <p:sldId id="2443" r:id="rId8"/>
    <p:sldId id="2450" r:id="rId9"/>
    <p:sldId id="2441" r:id="rId10"/>
    <p:sldId id="2339" r:id="rId11"/>
    <p:sldId id="2438" r:id="rId12"/>
    <p:sldId id="2347" r:id="rId13"/>
    <p:sldId id="24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DBD8"/>
    <a:srgbClr val="000000"/>
    <a:srgbClr val="FD0000"/>
    <a:srgbClr val="9CBB4F"/>
    <a:srgbClr val="1C73AB"/>
    <a:srgbClr val="FFF2CB"/>
    <a:srgbClr val="00928F"/>
    <a:srgbClr val="011893"/>
    <a:srgbClr val="006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5"/>
    <p:restoredTop sz="96595"/>
  </p:normalViewPr>
  <p:slideViewPr>
    <p:cSldViewPr snapToGrid="0" snapToObjects="1">
      <p:cViewPr varScale="1">
        <p:scale>
          <a:sx n="77" d="100"/>
          <a:sy n="77" d="100"/>
        </p:scale>
        <p:origin x="208" y="1216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Medicare Advantage2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0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Sheet1!$B$2:$B$8</c:f>
              <c:numCache>
                <c:formatCode>0</c:formatCode>
                <c:ptCount val="7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20.399999999999999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2-4344-A987-38401D0F3F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0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37</c:v>
                </c:pt>
                <c:pt idx="1">
                  <c:v>38</c:v>
                </c:pt>
                <c:pt idx="2">
                  <c:v>38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F2-4344-A987-38401D0F3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4"/>
        <c:axId val="1804751823"/>
        <c:axId val="1805106639"/>
      </c:barChart>
      <c:catAx>
        <c:axId val="1804751823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106639"/>
        <c:crosses val="autoZero"/>
        <c:auto val="1"/>
        <c:lblAlgn val="ctr"/>
        <c:lblOffset val="100"/>
        <c:noMultiLvlLbl val="0"/>
      </c:catAx>
      <c:valAx>
        <c:axId val="1805106639"/>
        <c:scaling>
          <c:orientation val="minMax"/>
          <c:max val="39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180475182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CE9-AD4E-897A-EF848EF8D67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E9-AD4E-897A-EF848EF8D6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Investor-owned DCEs</c:v>
                </c:pt>
                <c:pt idx="1">
                  <c:v>Provider-based DCEs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9-AD4E-897A-EF848EF8D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talyst.com/insights/5-ways-improve-hcc-coding-accuracy-risk-adjustmen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87EBB-563C-E743-9AF9-1BE8DEF563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5 Ways to Improve HCC Coding Accuracy and Risk Adjustment (healthcatalyst.com)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9F744-FD9C-44F3-92AB-510D9A2A26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87EBB-563C-E743-9AF9-1BE8DEF563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87EBB-563C-E743-9AF9-1BE8DEF563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4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4614-77D4-6E4F-B24A-E58E2830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DAA85-6198-BC42-8BD9-DAC5188B0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5CA21-90BB-7541-AFEF-1140543C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6444D-95EA-9D45-BE77-349627FB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49786-FD37-094E-9342-732B198BF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3F98-BCCE-3649-B2DB-949826778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9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C8DA6-6488-0A49-A7BE-3A124EDF5DB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63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tiff"/><Relationship Id="rId7" Type="http://schemas.openxmlformats.org/officeDocument/2006/relationships/image" Target="../media/image7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tiff"/><Relationship Id="rId7" Type="http://schemas.openxmlformats.org/officeDocument/2006/relationships/image" Target="../media/image7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CD56-B7D2-474E-8502-867AE9A49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469" y="2595397"/>
            <a:ext cx="11144476" cy="10675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/>
              <a:t>Handing Traditional Medicare to Wall Street:</a:t>
            </a:r>
            <a:br>
              <a:rPr lang="en-US" dirty="0"/>
            </a:br>
            <a:r>
              <a:rPr lang="en-US" sz="6600" dirty="0"/>
              <a:t>“</a:t>
            </a:r>
            <a:r>
              <a:rPr lang="en-US" sz="6000" dirty="0"/>
              <a:t>Direct </a:t>
            </a:r>
            <a:r>
              <a:rPr lang="en-US" sz="6000" b="1" dirty="0"/>
              <a:t>Contracting”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BD28-95F3-B645-A4F5-8F6B8DA071D7}"/>
              </a:ext>
            </a:extLst>
          </p:cNvPr>
          <p:cNvSpPr txBox="1"/>
          <p:nvPr/>
        </p:nvSpPr>
        <p:spPr>
          <a:xfrm>
            <a:off x="12519498" y="12256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53748-4DAD-C94E-AA85-810646BBA4FC}"/>
              </a:ext>
            </a:extLst>
          </p:cNvPr>
          <p:cNvSpPr txBox="1"/>
          <p:nvPr/>
        </p:nvSpPr>
        <p:spPr>
          <a:xfrm>
            <a:off x="576469" y="5635054"/>
            <a:ext cx="4366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Ed Weisbart MD, CPE, FAAFP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Missouri@PNHP.org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98287-5A02-3D42-A915-5C54BA617632}"/>
              </a:ext>
            </a:extLst>
          </p:cNvPr>
          <p:cNvSpPr txBox="1"/>
          <p:nvPr/>
        </p:nvSpPr>
        <p:spPr>
          <a:xfrm>
            <a:off x="11602387" y="742013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1083E-BA36-714C-A0FA-7B9F44031D34}"/>
              </a:ext>
            </a:extLst>
          </p:cNvPr>
          <p:cNvSpPr txBox="1"/>
          <p:nvPr/>
        </p:nvSpPr>
        <p:spPr>
          <a:xfrm>
            <a:off x="12090400" y="-67733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7119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C0BB9EC-0F51-7045-92D4-DE7749A7F7A3}"/>
              </a:ext>
            </a:extLst>
          </p:cNvPr>
          <p:cNvGraphicFramePr>
            <a:graphicFrameLocks noGrp="1"/>
          </p:cNvGraphicFramePr>
          <p:nvPr/>
        </p:nvGraphicFramePr>
        <p:xfrm>
          <a:off x="3994608" y="2009012"/>
          <a:ext cx="6968763" cy="3439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8763">
                  <a:extLst>
                    <a:ext uri="{9D8B030D-6E8A-4147-A177-3AD203B41FA5}">
                      <a16:colId xmlns:a16="http://schemas.microsoft.com/office/drawing/2014/main" val="136501575"/>
                    </a:ext>
                  </a:extLst>
                </a:gridCol>
              </a:tblGrid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718033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654665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901835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627271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030162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690823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533875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995679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1085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FBAB6AF-7D51-8944-9C8A-B2A8E882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Because Risk Scores are worth so much money,</a:t>
            </a:r>
            <a:br>
              <a:rPr lang="en-US" dirty="0"/>
            </a:br>
            <a:r>
              <a:rPr lang="en-US" dirty="0"/>
              <a:t>MA Plans Have Become Masters of Coding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6F78C-C7DA-034A-8336-CC88388A21C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1. https://</a:t>
            </a:r>
            <a:r>
              <a:rPr lang="en-US" dirty="0" err="1"/>
              <a:t>www.healthaffairs.org</a:t>
            </a:r>
            <a:r>
              <a:rPr lang="en-US" dirty="0"/>
              <a:t>/do/10.1377/hblog20200127.293799/full/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2. OIG report Sept 22 2021 at https://</a:t>
            </a:r>
            <a:r>
              <a:rPr lang="en-US" dirty="0" err="1"/>
              <a:t>oig.hhs.gov</a:t>
            </a:r>
            <a:r>
              <a:rPr lang="en-US" dirty="0"/>
              <a:t>/</a:t>
            </a:r>
            <a:r>
              <a:rPr lang="en-US" dirty="0" err="1"/>
              <a:t>oei</a:t>
            </a:r>
            <a:r>
              <a:rPr lang="en-US" dirty="0"/>
              <a:t>/reports/OEI-03-17-00474.pdf. Accessed Sept 22, 2021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4AFA6C2-4584-C349-A395-12B5A801AE67}"/>
              </a:ext>
            </a:extLst>
          </p:cNvPr>
          <p:cNvGraphicFramePr>
            <a:graphicFrameLocks noGrp="1"/>
          </p:cNvGraphicFramePr>
          <p:nvPr/>
        </p:nvGraphicFramePr>
        <p:xfrm>
          <a:off x="3994609" y="5475601"/>
          <a:ext cx="6968763" cy="39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4307">
                  <a:extLst>
                    <a:ext uri="{9D8B030D-6E8A-4147-A177-3AD203B41FA5}">
                      <a16:colId xmlns:a16="http://schemas.microsoft.com/office/drawing/2014/main" val="3612961286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2897047289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3693125886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1198602746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4277054288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1129386052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10711685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4226206784"/>
                    </a:ext>
                  </a:extLst>
                </a:gridCol>
                <a:gridCol w="774307">
                  <a:extLst>
                    <a:ext uri="{9D8B030D-6E8A-4147-A177-3AD203B41FA5}">
                      <a16:colId xmlns:a16="http://schemas.microsoft.com/office/drawing/2014/main" val="1849424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78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2EAC8EC-B2F0-1945-B5D0-E27B402079F8}"/>
              </a:ext>
            </a:extLst>
          </p:cNvPr>
          <p:cNvSpPr txBox="1"/>
          <p:nvPr/>
        </p:nvSpPr>
        <p:spPr>
          <a:xfrm>
            <a:off x="105233" y="2653391"/>
            <a:ext cx="3203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Average risk score of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 plan members vs Traditional Medicare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5236B2-03EB-9E40-B274-585A55AB4FD4}"/>
              </a:ext>
            </a:extLst>
          </p:cNvPr>
          <p:cNvGraphicFramePr>
            <a:graphicFrameLocks noGrp="1"/>
          </p:cNvGraphicFramePr>
          <p:nvPr/>
        </p:nvGraphicFramePr>
        <p:xfrm>
          <a:off x="3018934" y="1821650"/>
          <a:ext cx="975674" cy="378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5674">
                  <a:extLst>
                    <a:ext uri="{9D8B030D-6E8A-4147-A177-3AD203B41FA5}">
                      <a16:colId xmlns:a16="http://schemas.microsoft.com/office/drawing/2014/main" val="3007624839"/>
                    </a:ext>
                  </a:extLst>
                </a:gridCol>
              </a:tblGrid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1.08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144048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1.06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728022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1.04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809408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1.02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740093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366743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.98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93523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.96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69421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.94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963217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.92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934186"/>
                  </a:ext>
                </a:extLst>
              </a:tr>
              <a:tr h="378960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.90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2852"/>
                  </a:ext>
                </a:extLst>
              </a:tr>
            </a:tbl>
          </a:graphicData>
        </a:graphic>
      </p:graphicFrame>
      <p:sp>
        <p:nvSpPr>
          <p:cNvPr id="11" name="Freeform 10">
            <a:extLst>
              <a:ext uri="{FF2B5EF4-FFF2-40B4-BE49-F238E27FC236}">
                <a16:creationId xmlns:a16="http://schemas.microsoft.com/office/drawing/2014/main" id="{E5069655-56BA-9E44-9B74-1DA0D6EE6FA3}"/>
              </a:ext>
            </a:extLst>
          </p:cNvPr>
          <p:cNvSpPr/>
          <p:nvPr/>
        </p:nvSpPr>
        <p:spPr>
          <a:xfrm>
            <a:off x="4402317" y="2357803"/>
            <a:ext cx="6136850" cy="2168165"/>
          </a:xfrm>
          <a:custGeom>
            <a:avLst/>
            <a:gdLst>
              <a:gd name="connsiteX0" fmla="*/ 0 w 6136850"/>
              <a:gd name="connsiteY0" fmla="*/ 2168165 h 2168165"/>
              <a:gd name="connsiteX1" fmla="*/ 754145 w 6136850"/>
              <a:gd name="connsiteY1" fmla="*/ 1857081 h 2168165"/>
              <a:gd name="connsiteX2" fmla="*/ 2318994 w 6136850"/>
              <a:gd name="connsiteY2" fmla="*/ 1734532 h 2168165"/>
              <a:gd name="connsiteX3" fmla="*/ 3054285 w 6136850"/>
              <a:gd name="connsiteY3" fmla="*/ 1442301 h 2168165"/>
              <a:gd name="connsiteX4" fmla="*/ 3789576 w 6136850"/>
              <a:gd name="connsiteY4" fmla="*/ 1319753 h 2168165"/>
              <a:gd name="connsiteX5" fmla="*/ 6136850 w 6136850"/>
              <a:gd name="connsiteY5" fmla="*/ 0 h 21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50" h="2168165">
                <a:moveTo>
                  <a:pt x="0" y="2168165"/>
                </a:moveTo>
                <a:lnTo>
                  <a:pt x="754145" y="1857081"/>
                </a:lnTo>
                <a:lnTo>
                  <a:pt x="2318994" y="1734532"/>
                </a:lnTo>
                <a:lnTo>
                  <a:pt x="3054285" y="1442301"/>
                </a:lnTo>
                <a:lnTo>
                  <a:pt x="3789576" y="1319753"/>
                </a:lnTo>
                <a:lnTo>
                  <a:pt x="6136850" y="0"/>
                </a:lnTo>
              </a:path>
            </a:pathLst>
          </a:custGeom>
          <a:noFill/>
          <a:ln w="76200">
            <a:solidFill>
              <a:schemeClr val="bg1"/>
            </a:solidFill>
          </a:ln>
          <a:effectLst>
            <a:glow rad="127000">
              <a:schemeClr val="accent1">
                <a:lumMod val="50000"/>
                <a:alpha val="5694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3C1159-33D5-6D4B-90C0-349ABC6BD0BA}"/>
              </a:ext>
            </a:extLst>
          </p:cNvPr>
          <p:cNvSpPr/>
          <p:nvPr/>
        </p:nvSpPr>
        <p:spPr>
          <a:xfrm>
            <a:off x="4113785" y="2138927"/>
            <a:ext cx="5059281" cy="129007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“Mortality rates… and other data show 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little if any change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real relative risk</a:t>
            </a:r>
            <a:r>
              <a:rPr lang="en-US" sz="3200" dirty="0"/>
              <a:t>.”</a:t>
            </a:r>
            <a:r>
              <a:rPr lang="en-US" sz="2000" b="1" baseline="74000" dirty="0"/>
              <a:t>1</a:t>
            </a:r>
            <a:endParaRPr lang="en-US" sz="3600" b="1" baseline="7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4CC5E-2E96-AD4C-932F-1B480C0B5BBA}"/>
              </a:ext>
            </a:extLst>
          </p:cNvPr>
          <p:cNvSpPr/>
          <p:nvPr/>
        </p:nvSpPr>
        <p:spPr>
          <a:xfrm>
            <a:off x="5046712" y="4025843"/>
            <a:ext cx="5780987" cy="129007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“Unsupported risk-adjusted payments have been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major driver of improper payments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MA program.”</a:t>
            </a:r>
            <a:r>
              <a:rPr lang="en-US" sz="2000" baseline="5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2400" baseline="50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9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uiExpand="1" build="p" animBg="1"/>
      <p:bldP spid="1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86EC4-65DD-BF4D-879F-29546D7B191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Projections from The Committee for a Responsible Federal Budget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www.crfb.org</a:t>
            </a:r>
            <a:r>
              <a:rPr lang="en-US" dirty="0"/>
              <a:t>/papers/reducing-</a:t>
            </a:r>
            <a:r>
              <a:rPr lang="en-US" dirty="0" err="1"/>
              <a:t>medicare</a:t>
            </a:r>
            <a:r>
              <a:rPr lang="en-US" dirty="0"/>
              <a:t>-advantage-overpayments. Accessed Sept 19 2021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63CD02-2F95-3E4A-B848-E4FDB5FA5EFC}"/>
              </a:ext>
            </a:extLst>
          </p:cNvPr>
          <p:cNvSpPr txBox="1"/>
          <p:nvPr/>
        </p:nvSpPr>
        <p:spPr>
          <a:xfrm>
            <a:off x="434340" y="524275"/>
            <a:ext cx="11323320" cy="21975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800" dirty="0">
                <a:solidFill>
                  <a:schemeClr val="bg1"/>
                </a:solidFill>
              </a:rPr>
              <a:t>Policies to adjust MA payments more accurately for coding intensity</a:t>
            </a:r>
          </a:p>
          <a:p>
            <a:pPr algn="ctr">
              <a:lnSpc>
                <a:spcPct val="95000"/>
              </a:lnSpc>
            </a:pPr>
            <a:r>
              <a:rPr lang="en-US" sz="4000" b="1" dirty="0">
                <a:solidFill>
                  <a:schemeClr val="bg1"/>
                </a:solidFill>
              </a:rPr>
              <a:t>could reduce net Medicare spending by </a:t>
            </a:r>
          </a:p>
          <a:p>
            <a:pPr algn="ctr">
              <a:lnSpc>
                <a:spcPct val="95000"/>
              </a:lnSpc>
            </a:pPr>
            <a:r>
              <a:rPr lang="en-US" sz="4800" b="1" dirty="0">
                <a:solidFill>
                  <a:srgbClr val="FFFF00"/>
                </a:solidFill>
              </a:rPr>
              <a:t>a range of $198B and $355B</a:t>
            </a:r>
          </a:p>
          <a:p>
            <a:pPr algn="ctr">
              <a:lnSpc>
                <a:spcPct val="95000"/>
              </a:lnSpc>
            </a:pPr>
            <a:r>
              <a:rPr lang="en-US" sz="2800" dirty="0">
                <a:solidFill>
                  <a:schemeClr val="bg1"/>
                </a:solidFill>
              </a:rPr>
              <a:t>between the years 2023 and 2030.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D20FCE-222A-0248-968B-C048EC9E7899}"/>
              </a:ext>
            </a:extLst>
          </p:cNvPr>
          <p:cNvSpPr txBox="1"/>
          <p:nvPr/>
        </p:nvSpPr>
        <p:spPr>
          <a:xfrm>
            <a:off x="9951522" y="502326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6C2C49-1B5E-9B4C-B491-CFD14D6A6AEE}"/>
              </a:ext>
            </a:extLst>
          </p:cNvPr>
          <p:cNvSpPr/>
          <p:nvPr/>
        </p:nvSpPr>
        <p:spPr>
          <a:xfrm>
            <a:off x="838200" y="4316749"/>
            <a:ext cx="10515600" cy="151659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are the kinds of numbers that 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get attention on Wall Street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26CAA-6B9B-A846-86C1-790A6730E7EC}"/>
              </a:ext>
            </a:extLst>
          </p:cNvPr>
          <p:cNvSpPr txBox="1"/>
          <p:nvPr/>
        </p:nvSpPr>
        <p:spPr>
          <a:xfrm>
            <a:off x="517795" y="3042221"/>
            <a:ext cx="11156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Risk adjusting by DCEs will have a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somewhat smaller, </a:t>
            </a:r>
            <a:r>
              <a:rPr lang="en-US" sz="2800" b="1" i="1" dirty="0">
                <a:solidFill>
                  <a:schemeClr val="bg1"/>
                </a:solidFill>
              </a:rPr>
              <a:t>but still substantial</a:t>
            </a:r>
            <a:r>
              <a:rPr lang="en-US" sz="2800" dirty="0">
                <a:solidFill>
                  <a:schemeClr val="bg1"/>
                </a:solidFill>
              </a:rPr>
              <a:t>, impact on capitation rates.</a:t>
            </a:r>
          </a:p>
        </p:txBody>
      </p:sp>
    </p:spTree>
    <p:extLst>
      <p:ext uri="{BB962C8B-B14F-4D97-AF65-F5344CB8AC3E}">
        <p14:creationId xmlns:p14="http://schemas.microsoft.com/office/powerpoint/2010/main" val="361762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" grpId="0" uiExpand="1" build="p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apezoid 11">
            <a:extLst>
              <a:ext uri="{FF2B5EF4-FFF2-40B4-BE49-F238E27FC236}">
                <a16:creationId xmlns:a16="http://schemas.microsoft.com/office/drawing/2014/main" id="{E8E26A78-75C9-A542-B8A5-611E33ACAEED}"/>
              </a:ext>
            </a:extLst>
          </p:cNvPr>
          <p:cNvSpPr/>
          <p:nvPr/>
        </p:nvSpPr>
        <p:spPr>
          <a:xfrm rot="5400000">
            <a:off x="6718705" y="332082"/>
            <a:ext cx="3985357" cy="6961231"/>
          </a:xfrm>
          <a:prstGeom prst="trapezoid">
            <a:avLst>
              <a:gd name="adj" fmla="val 12994"/>
            </a:avLst>
          </a:prstGeom>
          <a:gradFill>
            <a:gsLst>
              <a:gs pos="11000">
                <a:schemeClr val="accent2">
                  <a:lumMod val="75000"/>
                  <a:alpha val="0"/>
                </a:schemeClr>
              </a:gs>
              <a:gs pos="5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81E709D5-7B3D-0943-9271-57F348E3EC0E}"/>
              </a:ext>
            </a:extLst>
          </p:cNvPr>
          <p:cNvSpPr/>
          <p:nvPr/>
        </p:nvSpPr>
        <p:spPr>
          <a:xfrm rot="16200000">
            <a:off x="564227" y="1138834"/>
            <a:ext cx="3985357" cy="5347727"/>
          </a:xfrm>
          <a:prstGeom prst="trapezoid">
            <a:avLst>
              <a:gd name="adj" fmla="val 12994"/>
            </a:avLst>
          </a:prstGeom>
          <a:gradFill>
            <a:gsLst>
              <a:gs pos="8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28D72-7B2A-5F47-AFA7-F5E284A2118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While it is difficult to identify the parent of every entity, this listing is a result of the analysis of publicly available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Data sources include April 8, 2021 CMS report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/>
              <a:t>https://</a:t>
            </a:r>
            <a:r>
              <a:rPr lang="en-US" sz="1100" dirty="0" err="1"/>
              <a:t>innovation.cms.gov</a:t>
            </a:r>
            <a:r>
              <a:rPr lang="en-US" sz="1100" dirty="0"/>
              <a:t>/media/document/</a:t>
            </a:r>
            <a:r>
              <a:rPr lang="en-US" sz="1100" dirty="0" err="1"/>
              <a:t>gpdc</a:t>
            </a:r>
            <a:r>
              <a:rPr lang="en-US" sz="1100" dirty="0"/>
              <a:t>-model-participant-announcement, accessed Sept. 19,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2AEC4-CDB9-41C4-9A47-DDA0C26F1E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160420"/>
            <a:ext cx="0" cy="0"/>
          </a:xfrm>
        </p:spPr>
        <p:txBody>
          <a:bodyPr/>
          <a:lstStyle/>
          <a:p>
            <a:fld id="{793F3F98-BCCE-3649-B2DB-949826778ADF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8766FE-4644-4DD2-96C6-9BA67400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Wall Street is engaged.</a:t>
            </a:r>
            <a:br>
              <a:rPr lang="en-US" sz="2800" dirty="0"/>
            </a:br>
            <a:r>
              <a:rPr lang="en-US" dirty="0"/>
              <a:t>Most DCEs Are </a:t>
            </a:r>
            <a:r>
              <a:rPr lang="en-US" dirty="0">
                <a:solidFill>
                  <a:srgbClr val="FFFF00"/>
                </a:solidFill>
              </a:rPr>
              <a:t>Investor Owned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F5C626-2A8A-3E4F-B48B-48D7B3425303}"/>
              </a:ext>
            </a:extLst>
          </p:cNvPr>
          <p:cNvSpPr txBox="1"/>
          <p:nvPr/>
        </p:nvSpPr>
        <p:spPr>
          <a:xfrm>
            <a:off x="8878957" y="654657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7AAF475-D7DE-A64C-BCB2-38CD89E54452}"/>
              </a:ext>
            </a:extLst>
          </p:cNvPr>
          <p:cNvGraphicFramePr/>
          <p:nvPr/>
        </p:nvGraphicFramePr>
        <p:xfrm>
          <a:off x="1137980" y="1690688"/>
          <a:ext cx="8128000" cy="424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ACBBA9-5924-B245-BA0E-30A4E233A702}"/>
              </a:ext>
            </a:extLst>
          </p:cNvPr>
          <p:cNvSpPr txBox="1"/>
          <p:nvPr/>
        </p:nvSpPr>
        <p:spPr>
          <a:xfrm>
            <a:off x="576817" y="2904756"/>
            <a:ext cx="31047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mix of ACOs, PCP groups, MSO, specialty providers,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etc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E19EA1-8250-1243-AE1B-4A9407E3B358}"/>
              </a:ext>
            </a:extLst>
          </p:cNvPr>
          <p:cNvSpPr txBox="1"/>
          <p:nvPr/>
        </p:nvSpPr>
        <p:spPr>
          <a:xfrm>
            <a:off x="7335580" y="2169289"/>
            <a:ext cx="41794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22 are either publicly traded or publicly backed by Private Equity and Venture Capital firms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are owned by insurers, and they are by far the largest</a:t>
            </a:r>
          </a:p>
        </p:txBody>
      </p:sp>
    </p:spTree>
    <p:extLst>
      <p:ext uri="{BB962C8B-B14F-4D97-AF65-F5344CB8AC3E}">
        <p14:creationId xmlns:p14="http://schemas.microsoft.com/office/powerpoint/2010/main" val="20944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Graphic spid="8" grpId="0">
        <p:bldAsOne/>
      </p:bldGraphic>
      <p:bldP spid="9" grpId="0"/>
      <p:bldP spid="1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EA4F-544B-9E4C-BF08-9529CACE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The Direct Contracting Model can complete the</a:t>
            </a:r>
            <a:br>
              <a:rPr lang="en-US" sz="2000" dirty="0"/>
            </a:br>
            <a:r>
              <a:rPr lang="en-US" sz="4000" dirty="0"/>
              <a:t>Full Privatization of Our Public Good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6475A-FD5F-4B4E-A6E7-D7D0C14C088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Paraphrased from comments by Jim Kahn MD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http://</a:t>
            </a:r>
            <a:r>
              <a:rPr lang="en-US" dirty="0" err="1"/>
              <a:t>healthjusticemonitor.org</a:t>
            </a:r>
            <a:r>
              <a:rPr lang="en-US" dirty="0"/>
              <a:t>/2021/07/09/</a:t>
            </a:r>
            <a:r>
              <a:rPr lang="en-US" dirty="0" err="1"/>
              <a:t>cms</a:t>
            </a:r>
            <a:r>
              <a:rPr lang="en-US" dirty="0"/>
              <a:t>-direct-contracting-scheme-will-privatize-</a:t>
            </a:r>
            <a:r>
              <a:rPr lang="en-US" dirty="0" err="1"/>
              <a:t>medicare</a:t>
            </a:r>
            <a:r>
              <a:rPr lang="en-US" dirty="0"/>
              <a:t>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Sept. 21,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BB78FA-4112-4221-BD9A-3221B3F81A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793F3F98-BCCE-3649-B2DB-949826778ADF}" type="slidenum">
              <a:rPr lang="en-US" smtClean="0"/>
              <a:t>13</a:t>
            </a:fld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7544326-A57F-F442-9871-04CFB2675778}"/>
              </a:ext>
            </a:extLst>
          </p:cNvPr>
          <p:cNvSpPr/>
          <p:nvPr/>
        </p:nvSpPr>
        <p:spPr>
          <a:xfrm>
            <a:off x="838200" y="3925887"/>
            <a:ext cx="10515600" cy="380880"/>
          </a:xfrm>
          <a:custGeom>
            <a:avLst/>
            <a:gdLst>
              <a:gd name="connsiteX0" fmla="*/ 0 w 10515600"/>
              <a:gd name="connsiteY0" fmla="*/ 0 h 380880"/>
              <a:gd name="connsiteX1" fmla="*/ 10515600 w 10515600"/>
              <a:gd name="connsiteY1" fmla="*/ 0 h 380880"/>
              <a:gd name="connsiteX2" fmla="*/ 10515600 w 10515600"/>
              <a:gd name="connsiteY2" fmla="*/ 380880 h 380880"/>
              <a:gd name="connsiteX3" fmla="*/ 0 w 10515600"/>
              <a:gd name="connsiteY3" fmla="*/ 380880 h 380880"/>
              <a:gd name="connsiteX4" fmla="*/ 0 w 10515600"/>
              <a:gd name="connsiteY4" fmla="*/ 0 h 38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380880">
                <a:moveTo>
                  <a:pt x="0" y="0"/>
                </a:moveTo>
                <a:lnTo>
                  <a:pt x="10515600" y="0"/>
                </a:lnTo>
                <a:lnTo>
                  <a:pt x="10515600" y="380880"/>
                </a:lnTo>
                <a:lnTo>
                  <a:pt x="0" y="3808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29210" rIns="163576" bIns="2921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endParaRPr lang="en-US" sz="2800" kern="1200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50C123F-A36C-744F-9AA8-DE931FAD0C5A}"/>
              </a:ext>
            </a:extLst>
          </p:cNvPr>
          <p:cNvSpPr/>
          <p:nvPr/>
        </p:nvSpPr>
        <p:spPr>
          <a:xfrm>
            <a:off x="838200" y="1941598"/>
            <a:ext cx="10515600" cy="618930"/>
          </a:xfrm>
          <a:custGeom>
            <a:avLst/>
            <a:gdLst>
              <a:gd name="connsiteX0" fmla="*/ 0 w 10515600"/>
              <a:gd name="connsiteY0" fmla="*/ 0 h 618930"/>
              <a:gd name="connsiteX1" fmla="*/ 10515600 w 10515600"/>
              <a:gd name="connsiteY1" fmla="*/ 0 h 618930"/>
              <a:gd name="connsiteX2" fmla="*/ 10515600 w 10515600"/>
              <a:gd name="connsiteY2" fmla="*/ 618930 h 618930"/>
              <a:gd name="connsiteX3" fmla="*/ 0 w 10515600"/>
              <a:gd name="connsiteY3" fmla="*/ 618930 h 618930"/>
              <a:gd name="connsiteX4" fmla="*/ 0 w 10515600"/>
              <a:gd name="connsiteY4" fmla="*/ 0 h 61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618930">
                <a:moveTo>
                  <a:pt x="0" y="0"/>
                </a:moveTo>
                <a:lnTo>
                  <a:pt x="10515600" y="0"/>
                </a:lnTo>
                <a:lnTo>
                  <a:pt x="10515600" y="618930"/>
                </a:lnTo>
                <a:lnTo>
                  <a:pt x="0" y="61893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870" tIns="29210" rIns="163576" bIns="2921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endParaRPr lang="en-US" sz="2800" kern="120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702743D-2CFF-6042-BA53-EB2050290589}"/>
              </a:ext>
            </a:extLst>
          </p:cNvPr>
          <p:cNvSpPr/>
          <p:nvPr/>
        </p:nvSpPr>
        <p:spPr>
          <a:xfrm>
            <a:off x="807523" y="1967920"/>
            <a:ext cx="10934535" cy="1069051"/>
          </a:xfrm>
          <a:custGeom>
            <a:avLst/>
            <a:gdLst>
              <a:gd name="connsiteX0" fmla="*/ 0 w 10970341"/>
              <a:gd name="connsiteY0" fmla="*/ 0 h 1210387"/>
              <a:gd name="connsiteX1" fmla="*/ 10970341 w 10970341"/>
              <a:gd name="connsiteY1" fmla="*/ 0 h 1210387"/>
              <a:gd name="connsiteX2" fmla="*/ 10970341 w 10970341"/>
              <a:gd name="connsiteY2" fmla="*/ 1210387 h 1210387"/>
              <a:gd name="connsiteX3" fmla="*/ 0 w 10970341"/>
              <a:gd name="connsiteY3" fmla="*/ 1210387 h 1210387"/>
              <a:gd name="connsiteX4" fmla="*/ 0 w 10970341"/>
              <a:gd name="connsiteY4" fmla="*/ 0 h 121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0341" h="1210387">
                <a:moveTo>
                  <a:pt x="0" y="0"/>
                </a:moveTo>
                <a:lnTo>
                  <a:pt x="10970341" y="0"/>
                </a:lnTo>
                <a:lnTo>
                  <a:pt x="10970341" y="1210387"/>
                </a:lnTo>
                <a:lnTo>
                  <a:pt x="0" y="121038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04012" rIns="548640" bIns="206248" numCol="1" spcCol="1270" anchor="t" anchorCtr="0">
            <a:noAutofit/>
          </a:bodyPr>
          <a:lstStyle/>
          <a:p>
            <a:pPr marL="0" lvl="1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900" kern="1200" dirty="0"/>
              <a:t>Drives </a:t>
            </a:r>
            <a:r>
              <a:rPr lang="en-US" sz="2900" dirty="0"/>
              <a:t>larger corporate profits over better national health</a:t>
            </a:r>
            <a:endParaRPr lang="en-US" sz="2900" kern="1200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25F99EB-A165-CA44-A9F5-AD79611A81A7}"/>
              </a:ext>
            </a:extLst>
          </p:cNvPr>
          <p:cNvSpPr/>
          <p:nvPr/>
        </p:nvSpPr>
        <p:spPr>
          <a:xfrm>
            <a:off x="480201" y="1648017"/>
            <a:ext cx="10063348" cy="856080"/>
          </a:xfrm>
          <a:custGeom>
            <a:avLst/>
            <a:gdLst>
              <a:gd name="connsiteX0" fmla="*/ 0 w 8889640"/>
              <a:gd name="connsiteY0" fmla="*/ 142683 h 856080"/>
              <a:gd name="connsiteX1" fmla="*/ 142683 w 8889640"/>
              <a:gd name="connsiteY1" fmla="*/ 0 h 856080"/>
              <a:gd name="connsiteX2" fmla="*/ 8746957 w 8889640"/>
              <a:gd name="connsiteY2" fmla="*/ 0 h 856080"/>
              <a:gd name="connsiteX3" fmla="*/ 8889640 w 8889640"/>
              <a:gd name="connsiteY3" fmla="*/ 142683 h 856080"/>
              <a:gd name="connsiteX4" fmla="*/ 8889640 w 8889640"/>
              <a:gd name="connsiteY4" fmla="*/ 713397 h 856080"/>
              <a:gd name="connsiteX5" fmla="*/ 8746957 w 8889640"/>
              <a:gd name="connsiteY5" fmla="*/ 856080 h 856080"/>
              <a:gd name="connsiteX6" fmla="*/ 142683 w 8889640"/>
              <a:gd name="connsiteY6" fmla="*/ 856080 h 856080"/>
              <a:gd name="connsiteX7" fmla="*/ 0 w 8889640"/>
              <a:gd name="connsiteY7" fmla="*/ 713397 h 856080"/>
              <a:gd name="connsiteX8" fmla="*/ 0 w 8889640"/>
              <a:gd name="connsiteY8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9640" h="856080">
                <a:moveTo>
                  <a:pt x="0" y="142683"/>
                </a:moveTo>
                <a:cubicBezTo>
                  <a:pt x="0" y="63881"/>
                  <a:pt x="63881" y="0"/>
                  <a:pt x="142683" y="0"/>
                </a:cubicBezTo>
                <a:lnTo>
                  <a:pt x="8746957" y="0"/>
                </a:lnTo>
                <a:cubicBezTo>
                  <a:pt x="8825759" y="0"/>
                  <a:pt x="8889640" y="63881"/>
                  <a:pt x="8889640" y="142683"/>
                </a:cubicBezTo>
                <a:lnTo>
                  <a:pt x="8889640" y="713397"/>
                </a:lnTo>
                <a:cubicBezTo>
                  <a:pt x="8889640" y="792199"/>
                  <a:pt x="8825759" y="856080"/>
                  <a:pt x="8746957" y="856080"/>
                </a:cubicBezTo>
                <a:lnTo>
                  <a:pt x="142683" y="856080"/>
                </a:lnTo>
                <a:cubicBezTo>
                  <a:pt x="63881" y="856080"/>
                  <a:pt x="0" y="79219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2047" tIns="41790" rIns="332047" bIns="417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b="1" i="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Violates the </a:t>
            </a:r>
            <a:r>
              <a:rPr lang="en-US" sz="2900" b="1" i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spirit</a:t>
            </a:r>
            <a:r>
              <a:rPr lang="en-US" sz="2900" b="1" i="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public health program 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25F4E3A-1EAF-FD45-8491-BFE9F78EE2E6}"/>
              </a:ext>
            </a:extLst>
          </p:cNvPr>
          <p:cNvSpPr/>
          <p:nvPr/>
        </p:nvSpPr>
        <p:spPr>
          <a:xfrm>
            <a:off x="807523" y="3676777"/>
            <a:ext cx="10934535" cy="1069051"/>
          </a:xfrm>
          <a:custGeom>
            <a:avLst/>
            <a:gdLst>
              <a:gd name="connsiteX0" fmla="*/ 0 w 10970341"/>
              <a:gd name="connsiteY0" fmla="*/ 0 h 1210387"/>
              <a:gd name="connsiteX1" fmla="*/ 10970341 w 10970341"/>
              <a:gd name="connsiteY1" fmla="*/ 0 h 1210387"/>
              <a:gd name="connsiteX2" fmla="*/ 10970341 w 10970341"/>
              <a:gd name="connsiteY2" fmla="*/ 1210387 h 1210387"/>
              <a:gd name="connsiteX3" fmla="*/ 0 w 10970341"/>
              <a:gd name="connsiteY3" fmla="*/ 1210387 h 1210387"/>
              <a:gd name="connsiteX4" fmla="*/ 0 w 10970341"/>
              <a:gd name="connsiteY4" fmla="*/ 0 h 121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0341" h="1210387">
                <a:moveTo>
                  <a:pt x="0" y="0"/>
                </a:moveTo>
                <a:lnTo>
                  <a:pt x="10970341" y="0"/>
                </a:lnTo>
                <a:lnTo>
                  <a:pt x="10970341" y="1210387"/>
                </a:lnTo>
                <a:lnTo>
                  <a:pt x="0" y="121038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604012" rIns="548640" bIns="206248" numCol="1" spcCol="1270" anchor="t" anchorCtr="0">
            <a:noAutofit/>
          </a:bodyPr>
          <a:lstStyle/>
          <a:p>
            <a:pPr marL="0" lvl="1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900" kern="1200" dirty="0"/>
              <a:t>Expands the opportunities for profiteering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4829016-A6DC-004E-BD76-3D7361BE3F0A}"/>
              </a:ext>
            </a:extLst>
          </p:cNvPr>
          <p:cNvSpPr/>
          <p:nvPr/>
        </p:nvSpPr>
        <p:spPr>
          <a:xfrm>
            <a:off x="480201" y="3356874"/>
            <a:ext cx="10063348" cy="856080"/>
          </a:xfrm>
          <a:custGeom>
            <a:avLst/>
            <a:gdLst>
              <a:gd name="connsiteX0" fmla="*/ 0 w 8889640"/>
              <a:gd name="connsiteY0" fmla="*/ 142683 h 856080"/>
              <a:gd name="connsiteX1" fmla="*/ 142683 w 8889640"/>
              <a:gd name="connsiteY1" fmla="*/ 0 h 856080"/>
              <a:gd name="connsiteX2" fmla="*/ 8746957 w 8889640"/>
              <a:gd name="connsiteY2" fmla="*/ 0 h 856080"/>
              <a:gd name="connsiteX3" fmla="*/ 8889640 w 8889640"/>
              <a:gd name="connsiteY3" fmla="*/ 142683 h 856080"/>
              <a:gd name="connsiteX4" fmla="*/ 8889640 w 8889640"/>
              <a:gd name="connsiteY4" fmla="*/ 713397 h 856080"/>
              <a:gd name="connsiteX5" fmla="*/ 8746957 w 8889640"/>
              <a:gd name="connsiteY5" fmla="*/ 856080 h 856080"/>
              <a:gd name="connsiteX6" fmla="*/ 142683 w 8889640"/>
              <a:gd name="connsiteY6" fmla="*/ 856080 h 856080"/>
              <a:gd name="connsiteX7" fmla="*/ 0 w 8889640"/>
              <a:gd name="connsiteY7" fmla="*/ 713397 h 856080"/>
              <a:gd name="connsiteX8" fmla="*/ 0 w 8889640"/>
              <a:gd name="connsiteY8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9640" h="856080">
                <a:moveTo>
                  <a:pt x="0" y="142683"/>
                </a:moveTo>
                <a:cubicBezTo>
                  <a:pt x="0" y="63881"/>
                  <a:pt x="63881" y="0"/>
                  <a:pt x="142683" y="0"/>
                </a:cubicBezTo>
                <a:lnTo>
                  <a:pt x="8746957" y="0"/>
                </a:lnTo>
                <a:cubicBezTo>
                  <a:pt x="8825759" y="0"/>
                  <a:pt x="8889640" y="63881"/>
                  <a:pt x="8889640" y="142683"/>
                </a:cubicBezTo>
                <a:lnTo>
                  <a:pt x="8889640" y="713397"/>
                </a:lnTo>
                <a:cubicBezTo>
                  <a:pt x="8889640" y="792199"/>
                  <a:pt x="8825759" y="856080"/>
                  <a:pt x="8746957" y="856080"/>
                </a:cubicBezTo>
                <a:lnTo>
                  <a:pt x="142683" y="856080"/>
                </a:lnTo>
                <a:cubicBezTo>
                  <a:pt x="63881" y="856080"/>
                  <a:pt x="0" y="79219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2047" tIns="41790" rIns="332047" bIns="417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b="1" i="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Corrodes the </a:t>
            </a:r>
            <a:r>
              <a:rPr lang="en-US" sz="2900" b="1" i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value</a:t>
            </a:r>
            <a:r>
              <a:rPr lang="en-US" sz="2900" b="1" i="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public health plan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63ADF06-EC38-494E-9D41-21174E686DB7}"/>
              </a:ext>
            </a:extLst>
          </p:cNvPr>
          <p:cNvSpPr/>
          <p:nvPr/>
        </p:nvSpPr>
        <p:spPr>
          <a:xfrm>
            <a:off x="480201" y="4994938"/>
            <a:ext cx="10063348" cy="856080"/>
          </a:xfrm>
          <a:custGeom>
            <a:avLst/>
            <a:gdLst>
              <a:gd name="connsiteX0" fmla="*/ 0 w 8889640"/>
              <a:gd name="connsiteY0" fmla="*/ 142683 h 856080"/>
              <a:gd name="connsiteX1" fmla="*/ 142683 w 8889640"/>
              <a:gd name="connsiteY1" fmla="*/ 0 h 856080"/>
              <a:gd name="connsiteX2" fmla="*/ 8746957 w 8889640"/>
              <a:gd name="connsiteY2" fmla="*/ 0 h 856080"/>
              <a:gd name="connsiteX3" fmla="*/ 8889640 w 8889640"/>
              <a:gd name="connsiteY3" fmla="*/ 142683 h 856080"/>
              <a:gd name="connsiteX4" fmla="*/ 8889640 w 8889640"/>
              <a:gd name="connsiteY4" fmla="*/ 713397 h 856080"/>
              <a:gd name="connsiteX5" fmla="*/ 8746957 w 8889640"/>
              <a:gd name="connsiteY5" fmla="*/ 856080 h 856080"/>
              <a:gd name="connsiteX6" fmla="*/ 142683 w 8889640"/>
              <a:gd name="connsiteY6" fmla="*/ 856080 h 856080"/>
              <a:gd name="connsiteX7" fmla="*/ 0 w 8889640"/>
              <a:gd name="connsiteY7" fmla="*/ 713397 h 856080"/>
              <a:gd name="connsiteX8" fmla="*/ 0 w 8889640"/>
              <a:gd name="connsiteY8" fmla="*/ 142683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89640" h="856080">
                <a:moveTo>
                  <a:pt x="0" y="142683"/>
                </a:moveTo>
                <a:cubicBezTo>
                  <a:pt x="0" y="63881"/>
                  <a:pt x="63881" y="0"/>
                  <a:pt x="142683" y="0"/>
                </a:cubicBezTo>
                <a:lnTo>
                  <a:pt x="8746957" y="0"/>
                </a:lnTo>
                <a:cubicBezTo>
                  <a:pt x="8825759" y="0"/>
                  <a:pt x="8889640" y="63881"/>
                  <a:pt x="8889640" y="142683"/>
                </a:cubicBezTo>
                <a:lnTo>
                  <a:pt x="8889640" y="713397"/>
                </a:lnTo>
                <a:cubicBezTo>
                  <a:pt x="8889640" y="792199"/>
                  <a:pt x="8825759" y="856080"/>
                  <a:pt x="8746957" y="856080"/>
                </a:cubicBezTo>
                <a:lnTo>
                  <a:pt x="142683" y="856080"/>
                </a:lnTo>
                <a:cubicBezTo>
                  <a:pt x="63881" y="856080"/>
                  <a:pt x="0" y="792199"/>
                  <a:pt x="0" y="713397"/>
                </a:cubicBezTo>
                <a:lnTo>
                  <a:pt x="0" y="14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2047" tIns="41790" rIns="332047" bIns="417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b="1" i="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Jeopardizes the future of “Medicare for All”</a:t>
            </a:r>
          </a:p>
        </p:txBody>
      </p:sp>
    </p:spTree>
    <p:extLst>
      <p:ext uri="{BB962C8B-B14F-4D97-AF65-F5344CB8AC3E}">
        <p14:creationId xmlns:p14="http://schemas.microsoft.com/office/powerpoint/2010/main" val="4516163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14FDA7-A17A-9D47-BBEF-2324BA9F584A}"/>
              </a:ext>
            </a:extLst>
          </p:cNvPr>
          <p:cNvSpPr/>
          <p:nvPr/>
        </p:nvSpPr>
        <p:spPr>
          <a:xfrm>
            <a:off x="9610085" y="2101897"/>
            <a:ext cx="2353907" cy="236417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Providers</a:t>
            </a:r>
            <a:r>
              <a:rPr lang="en-US" sz="3200" dirty="0"/>
              <a:t> </a:t>
            </a:r>
            <a:r>
              <a:rPr lang="en-US" sz="2000" dirty="0"/>
              <a:t>(Physicians, hospitals, </a:t>
            </a:r>
          </a:p>
          <a:p>
            <a:pPr algn="ctr"/>
            <a:r>
              <a:rPr lang="en-US" sz="2000" dirty="0"/>
              <a:t>ACOs, etc.)</a:t>
            </a:r>
            <a:endParaRPr lang="en-US" sz="2800" dirty="0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8AA27828-ECF7-9A40-8801-DC3940F5B740}"/>
              </a:ext>
            </a:extLst>
          </p:cNvPr>
          <p:cNvSpPr/>
          <p:nvPr/>
        </p:nvSpPr>
        <p:spPr>
          <a:xfrm>
            <a:off x="4125433" y="2101896"/>
            <a:ext cx="5562042" cy="941521"/>
          </a:xfrm>
          <a:prstGeom prst="rightArrow">
            <a:avLst>
              <a:gd name="adj1" fmla="val 100000"/>
              <a:gd name="adj2" fmla="val 40835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Medicare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(Medicare-managed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administrators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C2A02B-4DFE-1F42-ABEF-2C625EF7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858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Medicare Advantage continued a long history of </a:t>
            </a:r>
            <a:br>
              <a:rPr lang="en-US" sz="2800" dirty="0"/>
            </a:br>
            <a:r>
              <a:rPr lang="en-US" dirty="0"/>
              <a:t>Privatizing Medicare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19FC7-8D1C-4647-857B-224E123F9F5A}"/>
              </a:ext>
            </a:extLst>
          </p:cNvPr>
          <p:cNvSpPr txBox="1"/>
          <p:nvPr/>
        </p:nvSpPr>
        <p:spPr>
          <a:xfrm>
            <a:off x="9425354" y="-23211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BDAFC00C-084D-D140-AAFE-1737124E8B1C}"/>
              </a:ext>
            </a:extLst>
          </p:cNvPr>
          <p:cNvSpPr/>
          <p:nvPr/>
        </p:nvSpPr>
        <p:spPr>
          <a:xfrm>
            <a:off x="4125433" y="3524551"/>
            <a:ext cx="5562042" cy="941521"/>
          </a:xfrm>
          <a:prstGeom prst="rightArrow">
            <a:avLst>
              <a:gd name="adj1" fmla="val 100000"/>
              <a:gd name="adj2" fmla="val 40835"/>
            </a:avLst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Medicare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(Risk-bearing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intermediaries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E101941-29E4-E14D-8FD3-8B8FDFB4EB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6159" y="4922496"/>
            <a:ext cx="178537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1F407C9-9CE6-A04E-B022-77B9EC15F8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11611" y="4922496"/>
            <a:ext cx="1611257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E30D96F-8C95-B94D-B739-415D94B40B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3619" y="4391641"/>
            <a:ext cx="149217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513EDB3-8C2D-E14A-BFCD-134C96B43D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5219" y="4391641"/>
            <a:ext cx="178392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B7E96F-CCB4-AF4C-AC1F-387EA34AC26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1562" y="5453351"/>
            <a:ext cx="1830883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555B999-A8FD-9B45-BA22-869807AC525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6159" y="5453351"/>
            <a:ext cx="211913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65FA03-ACAD-D949-B861-44AE88AA6B8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868" y="2101896"/>
            <a:ext cx="3753777" cy="236417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477146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EA59B5-31CB-7D42-9AAC-9A095C0CCC8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000" dirty="0"/>
              <a:t>https://</a:t>
            </a:r>
            <a:r>
              <a:rPr lang="en-US" sz="1000" dirty="0" err="1"/>
              <a:t>www.kff.org</a:t>
            </a:r>
            <a:r>
              <a:rPr lang="en-US" sz="1000" dirty="0"/>
              <a:t>/</a:t>
            </a:r>
            <a:r>
              <a:rPr lang="en-US" sz="1000" dirty="0" err="1"/>
              <a:t>medicare</a:t>
            </a:r>
            <a:r>
              <a:rPr lang="en-US" sz="1000" dirty="0"/>
              <a:t>/state-indicator/total-</a:t>
            </a:r>
            <a:r>
              <a:rPr lang="en-US" sz="1000" dirty="0" err="1"/>
              <a:t>medicare</a:t>
            </a:r>
            <a:r>
              <a:rPr lang="en-US" sz="1000" dirty="0"/>
              <a:t>-beneficiaries/?</a:t>
            </a:r>
            <a:r>
              <a:rPr lang="en-US" sz="1000" dirty="0" err="1"/>
              <a:t>activeTab</a:t>
            </a:r>
            <a:r>
              <a:rPr lang="en-US" sz="1000" dirty="0"/>
              <a:t>=</a:t>
            </a:r>
            <a:r>
              <a:rPr lang="en-US" sz="1000" dirty="0" err="1"/>
              <a:t>graph&amp;currentTimeframe</a:t>
            </a:r>
            <a:r>
              <a:rPr lang="en-US" sz="1000" dirty="0"/>
              <a:t>=0&amp;startTimeframe=10&amp;selectedDistributions=original-</a:t>
            </a:r>
            <a:r>
              <a:rPr lang="en-US" sz="1000" dirty="0" err="1"/>
              <a:t>medicare</a:t>
            </a:r>
            <a:r>
              <a:rPr lang="en-US" sz="1000" dirty="0"/>
              <a:t>--</a:t>
            </a:r>
            <a:r>
              <a:rPr lang="en-US" sz="1000" dirty="0" err="1"/>
              <a:t>medicare</a:t>
            </a:r>
            <a:r>
              <a:rPr lang="en-US" sz="1000" dirty="0"/>
              <a:t>-advantage--</a:t>
            </a:r>
            <a:r>
              <a:rPr lang="en-US" sz="1000" dirty="0" err="1"/>
              <a:t>total&amp;selectedRows</a:t>
            </a:r>
            <a:r>
              <a:rPr lang="en-US" sz="1000" dirty="0"/>
              <a:t>=%7B%22wrapups%22:%7B%22united-states%22:%7B%7D%7D%7D&amp;sortModel=%7B%22colId%22:%22Location%22,%22sort%22:%22asc%22%7D Accessed Sept 22, 2021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0588C52-34AF-474D-8E45-E3473AB62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137484"/>
              </p:ext>
            </p:extLst>
          </p:nvPr>
        </p:nvGraphicFramePr>
        <p:xfrm>
          <a:off x="2433711" y="1690688"/>
          <a:ext cx="9101797" cy="398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C5A27CC-60E4-9248-896B-FBF21AD077F6}"/>
              </a:ext>
            </a:extLst>
          </p:cNvPr>
          <p:cNvSpPr txBox="1"/>
          <p:nvPr/>
        </p:nvSpPr>
        <p:spPr>
          <a:xfrm>
            <a:off x="253218" y="2521059"/>
            <a:ext cx="2757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Medicare Enrollment, Millions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1348EF-299A-204E-AFA9-E437243D5D8D}"/>
              </a:ext>
            </a:extLst>
          </p:cNvPr>
          <p:cNvSpPr txBox="1"/>
          <p:nvPr/>
        </p:nvSpPr>
        <p:spPr>
          <a:xfrm>
            <a:off x="514552" y="3976518"/>
            <a:ext cx="165782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Advantage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Traditional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BC0F0-2646-6046-8365-44D73264A823}"/>
              </a:ext>
            </a:extLst>
          </p:cNvPr>
          <p:cNvSpPr/>
          <p:nvPr/>
        </p:nvSpPr>
        <p:spPr>
          <a:xfrm>
            <a:off x="195051" y="4567612"/>
            <a:ext cx="337625" cy="3376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B2C05F-2D61-974A-BBBB-0E2F3095E5D6}"/>
              </a:ext>
            </a:extLst>
          </p:cNvPr>
          <p:cNvSpPr/>
          <p:nvPr/>
        </p:nvSpPr>
        <p:spPr>
          <a:xfrm>
            <a:off x="195051" y="4018387"/>
            <a:ext cx="337625" cy="33762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119CEF-0037-1D4F-9AB8-616252ED37BA}"/>
              </a:ext>
            </a:extLst>
          </p:cNvPr>
          <p:cNvSpPr txBox="1"/>
          <p:nvPr/>
        </p:nvSpPr>
        <p:spPr>
          <a:xfrm>
            <a:off x="532676" y="502199"/>
            <a:ext cx="1153427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Medicare Advantage is growing quickly;</a:t>
            </a:r>
          </a:p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Traditional Medicare Is Already Large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561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14FDA7-A17A-9D47-BBEF-2324BA9F584A}"/>
              </a:ext>
            </a:extLst>
          </p:cNvPr>
          <p:cNvSpPr/>
          <p:nvPr/>
        </p:nvSpPr>
        <p:spPr>
          <a:xfrm>
            <a:off x="9610085" y="2101897"/>
            <a:ext cx="2353907" cy="236417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Providers</a:t>
            </a:r>
            <a:r>
              <a:rPr lang="en-US" sz="3200" dirty="0"/>
              <a:t> </a:t>
            </a:r>
            <a:r>
              <a:rPr lang="en-US" sz="2000" dirty="0"/>
              <a:t>(Physicians, hospitals, </a:t>
            </a:r>
          </a:p>
          <a:p>
            <a:pPr algn="ctr"/>
            <a:r>
              <a:rPr lang="en-US" sz="2000" dirty="0"/>
              <a:t>ACOs, etc.)</a:t>
            </a:r>
            <a:endParaRPr lang="en-US" sz="2800" dirty="0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8AA27828-ECF7-9A40-8801-DC3940F5B740}"/>
              </a:ext>
            </a:extLst>
          </p:cNvPr>
          <p:cNvSpPr/>
          <p:nvPr/>
        </p:nvSpPr>
        <p:spPr>
          <a:xfrm>
            <a:off x="4125433" y="2101896"/>
            <a:ext cx="5562042" cy="941521"/>
          </a:xfrm>
          <a:prstGeom prst="rightArrow">
            <a:avLst>
              <a:gd name="adj1" fmla="val 100000"/>
              <a:gd name="adj2" fmla="val 40835"/>
            </a:avLst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Medicare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(Medicare-managed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administrators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C2A02B-4DFE-1F42-ABEF-2C625EF7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858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Direct Contracting could complete the </a:t>
            </a:r>
            <a:br>
              <a:rPr lang="en-US" sz="2800" dirty="0"/>
            </a:br>
            <a:r>
              <a:rPr lang="en-US" dirty="0"/>
              <a:t>Privatization of Medicare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19FC7-8D1C-4647-857B-224E123F9F5A}"/>
              </a:ext>
            </a:extLst>
          </p:cNvPr>
          <p:cNvSpPr txBox="1"/>
          <p:nvPr/>
        </p:nvSpPr>
        <p:spPr>
          <a:xfrm>
            <a:off x="9425354" y="-23211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BDAFC00C-084D-D140-AAFE-1737124E8B1C}"/>
              </a:ext>
            </a:extLst>
          </p:cNvPr>
          <p:cNvSpPr/>
          <p:nvPr/>
        </p:nvSpPr>
        <p:spPr>
          <a:xfrm>
            <a:off x="4125433" y="3524551"/>
            <a:ext cx="5562042" cy="941521"/>
          </a:xfrm>
          <a:prstGeom prst="rightArrow">
            <a:avLst>
              <a:gd name="adj1" fmla="val 100000"/>
              <a:gd name="adj2" fmla="val 40835"/>
            </a:avLst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Medicare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(Risk-bearing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intermediaries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35EBC1-A029-AD47-90D3-3FF79B8C3266}"/>
              </a:ext>
            </a:extLst>
          </p:cNvPr>
          <p:cNvGrpSpPr/>
          <p:nvPr/>
        </p:nvGrpSpPr>
        <p:grpSpPr>
          <a:xfrm>
            <a:off x="4881562" y="4391641"/>
            <a:ext cx="4053735" cy="1518910"/>
            <a:chOff x="5797744" y="3713565"/>
            <a:chExt cx="4053735" cy="151891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E101941-29E4-E14D-8FD3-8B8FDFB4EB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32341" y="4244420"/>
              <a:ext cx="1785378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1F407C9-9CE6-A04E-B022-77B9EC15F8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27793" y="4244420"/>
              <a:ext cx="1611257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E30D96F-8C95-B94D-B739-415D94B40B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49801" y="3713565"/>
              <a:ext cx="1492178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2513EDB3-8C2D-E14A-BFCD-134C96B43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21401" y="3713565"/>
              <a:ext cx="1783928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3B7E96F-CCB4-AF4C-AC1F-387EA34AC2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97744" y="4775275"/>
              <a:ext cx="1830883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555B999-A8FD-9B45-BA22-869807AC52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32341" y="4775275"/>
              <a:ext cx="2119138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15" name="Right Arrow 14">
            <a:extLst>
              <a:ext uri="{FF2B5EF4-FFF2-40B4-BE49-F238E27FC236}">
                <a16:creationId xmlns:a16="http://schemas.microsoft.com/office/drawing/2014/main" id="{BDFAC1F4-E0C8-814E-A154-EABB3174C4AC}"/>
              </a:ext>
            </a:extLst>
          </p:cNvPr>
          <p:cNvSpPr/>
          <p:nvPr/>
        </p:nvSpPr>
        <p:spPr>
          <a:xfrm>
            <a:off x="4125433" y="2101896"/>
            <a:ext cx="5562042" cy="941521"/>
          </a:xfrm>
          <a:prstGeom prst="rightArrow">
            <a:avLst>
              <a:gd name="adj1" fmla="val 100000"/>
              <a:gd name="adj2" fmla="val 40835"/>
            </a:avLst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Direct Contracting Entities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risk-bearing intermediaries)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FA03-ACAD-D949-B861-44AE88AA6B8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868" y="2101896"/>
            <a:ext cx="3753777" cy="236417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2544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DA3572-8CBF-744A-A8F6-17C76D84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7827" cy="1325563"/>
          </a:xfrm>
        </p:spPr>
        <p:txBody>
          <a:bodyPr>
            <a:normAutofit/>
          </a:bodyPr>
          <a:lstStyle/>
          <a:p>
            <a:r>
              <a:rPr lang="en-US" sz="2800" dirty="0"/>
              <a:t>Begun under the Trump administration, DCE is still a</a:t>
            </a:r>
            <a:br>
              <a:rPr lang="en-US" sz="2800" dirty="0"/>
            </a:br>
            <a:r>
              <a:rPr lang="en-US" sz="4900" dirty="0"/>
              <a:t>Pilot Project within Medicare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67745-E7BA-D44C-8B65-F71B2BCE15A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Guterman</a:t>
            </a:r>
            <a:r>
              <a:rPr lang="en-US" dirty="0"/>
              <a:t> S, Davis K, </a:t>
            </a:r>
            <a:r>
              <a:rPr lang="en-US" dirty="0" err="1"/>
              <a:t>Stremikis</a:t>
            </a:r>
            <a:r>
              <a:rPr lang="en-US" dirty="0"/>
              <a:t> K, Drake H (June 2010). "Innovation in Medicare and Medicaid will be central to health reform's success". Health </a:t>
            </a:r>
            <a:r>
              <a:rPr lang="en-US" dirty="0" err="1"/>
              <a:t>Aff</a:t>
            </a:r>
            <a:r>
              <a:rPr lang="en-US" dirty="0"/>
              <a:t> (Millwood). 29 (6): 1188–93. doi:10.1377/hlthaff.2010.0442. PMID 20530353.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DC8F2-28F0-5E46-B634-C5CFD1796689}"/>
              </a:ext>
            </a:extLst>
          </p:cNvPr>
          <p:cNvSpPr txBox="1"/>
          <p:nvPr/>
        </p:nvSpPr>
        <p:spPr>
          <a:xfrm>
            <a:off x="502227" y="3661046"/>
            <a:ext cx="114265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A CMMI pilot can be widely applied across Medicare </a:t>
            </a:r>
            <a:r>
              <a:rPr lang="en-US" sz="2800" i="1" dirty="0">
                <a:solidFill>
                  <a:schemeClr val="bg1"/>
                </a:solidFill>
              </a:rPr>
              <a:t>if HHS believes it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marL="577850" indent="-227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Reduces spending without decreasing quality, or improves quality without increasing spending, </a:t>
            </a:r>
            <a:r>
              <a:rPr lang="en-US" sz="2800" i="1" dirty="0">
                <a:solidFill>
                  <a:schemeClr val="bg1"/>
                </a:solidFill>
              </a:rPr>
              <a:t>and</a:t>
            </a:r>
          </a:p>
          <a:p>
            <a:pPr marL="577850" indent="-22701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Does not deny or limit coverage or provision of benefits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73C230-A04C-7B48-82DD-37BD60E932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984" y="1864089"/>
            <a:ext cx="4328321" cy="15649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144DD0-FDF9-704A-92EE-0F65390B8714}"/>
              </a:ext>
            </a:extLst>
          </p:cNvPr>
          <p:cNvSpPr/>
          <p:nvPr/>
        </p:nvSpPr>
        <p:spPr>
          <a:xfrm>
            <a:off x="5465618" y="1910327"/>
            <a:ext cx="57198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CMMI was created under Section 3021 of the ACA to “overcome anti-reform inertia”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6934CB-E2A6-1E4A-B11D-13759F43AC7E}"/>
              </a:ext>
            </a:extLst>
          </p:cNvPr>
          <p:cNvSpPr/>
          <p:nvPr/>
        </p:nvSpPr>
        <p:spPr>
          <a:xfrm>
            <a:off x="4864231" y="1864089"/>
            <a:ext cx="7064533" cy="156491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Congressional approval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not required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roll out CMMI’s innovations.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 innovations are better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4872838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0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3763-F6EB-0A48-B551-C57F4923D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of the </a:t>
            </a:r>
            <a:r>
              <a:rPr lang="en-US" sz="2800" i="1" dirty="0"/>
              <a:t>several</a:t>
            </a:r>
            <a:r>
              <a:rPr lang="en-US" sz="2800" dirty="0"/>
              <a:t> models of </a:t>
            </a:r>
            <a:br>
              <a:rPr lang="en-US" dirty="0"/>
            </a:br>
            <a:r>
              <a:rPr lang="en-US" dirty="0"/>
              <a:t>Direct Contracting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0674-8B74-F34E-A79B-55446A5DFCB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innovation.cms.gov</a:t>
            </a:r>
            <a:r>
              <a:rPr lang="en-US" dirty="0"/>
              <a:t>/innovation-models/</a:t>
            </a:r>
            <a:r>
              <a:rPr lang="en-US" dirty="0" err="1"/>
              <a:t>gpdc</a:t>
            </a:r>
            <a:r>
              <a:rPr lang="en-US" dirty="0"/>
              <a:t>-model Accessed Sept 18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200AF-9CB3-9247-BD75-B91BCF908B24}"/>
              </a:ext>
            </a:extLst>
          </p:cNvPr>
          <p:cNvSpPr txBox="1"/>
          <p:nvPr/>
        </p:nvSpPr>
        <p:spPr>
          <a:xfrm>
            <a:off x="6869151" y="70252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0AAAE7-3056-0C44-8433-BCEC316384FE}"/>
              </a:ext>
            </a:extLst>
          </p:cNvPr>
          <p:cNvSpPr txBox="1"/>
          <p:nvPr/>
        </p:nvSpPr>
        <p:spPr>
          <a:xfrm>
            <a:off x="394855" y="32315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63E2750-4732-AB4F-8A5B-7A04E8C52D60}"/>
              </a:ext>
            </a:extLst>
          </p:cNvPr>
          <p:cNvSpPr/>
          <p:nvPr/>
        </p:nvSpPr>
        <p:spPr>
          <a:xfrm>
            <a:off x="579586" y="1563097"/>
            <a:ext cx="5689239" cy="969956"/>
          </a:xfrm>
          <a:custGeom>
            <a:avLst/>
            <a:gdLst>
              <a:gd name="connsiteX0" fmla="*/ 0 w 4913783"/>
              <a:gd name="connsiteY0" fmla="*/ 0 h 969956"/>
              <a:gd name="connsiteX1" fmla="*/ 4913783 w 4913783"/>
              <a:gd name="connsiteY1" fmla="*/ 0 h 969956"/>
              <a:gd name="connsiteX2" fmla="*/ 4913783 w 4913783"/>
              <a:gd name="connsiteY2" fmla="*/ 969956 h 969956"/>
              <a:gd name="connsiteX3" fmla="*/ 0 w 4913783"/>
              <a:gd name="connsiteY3" fmla="*/ 969956 h 969956"/>
              <a:gd name="connsiteX4" fmla="*/ 0 w 4913783"/>
              <a:gd name="connsiteY4" fmla="*/ 0 h 9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969956">
                <a:moveTo>
                  <a:pt x="0" y="0"/>
                </a:moveTo>
                <a:lnTo>
                  <a:pt x="4913783" y="0"/>
                </a:lnTo>
                <a:lnTo>
                  <a:pt x="4913783" y="969956"/>
                </a:lnTo>
                <a:lnTo>
                  <a:pt x="0" y="96995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Geographic</a:t>
            </a:r>
            <a:r>
              <a:rPr lang="en-US" sz="28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28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 Contracting</a:t>
            </a:r>
            <a:endParaRPr lang="en-US" sz="28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9B5316B-B825-C142-BF8A-0C78B98D012E}"/>
              </a:ext>
            </a:extLst>
          </p:cNvPr>
          <p:cNvSpPr/>
          <p:nvPr/>
        </p:nvSpPr>
        <p:spPr>
          <a:xfrm>
            <a:off x="579586" y="2533053"/>
            <a:ext cx="5689239" cy="3294000"/>
          </a:xfrm>
          <a:custGeom>
            <a:avLst/>
            <a:gdLst>
              <a:gd name="connsiteX0" fmla="*/ 0 w 4913783"/>
              <a:gd name="connsiteY0" fmla="*/ 0 h 3294000"/>
              <a:gd name="connsiteX1" fmla="*/ 4913783 w 4913783"/>
              <a:gd name="connsiteY1" fmla="*/ 0 h 3294000"/>
              <a:gd name="connsiteX2" fmla="*/ 4913783 w 4913783"/>
              <a:gd name="connsiteY2" fmla="*/ 3294000 h 3294000"/>
              <a:gd name="connsiteX3" fmla="*/ 0 w 4913783"/>
              <a:gd name="connsiteY3" fmla="*/ 3294000 h 3294000"/>
              <a:gd name="connsiteX4" fmla="*/ 0 w 4913783"/>
              <a:gd name="connsiteY4" fmla="*/ 0 h 32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294000">
                <a:moveTo>
                  <a:pt x="0" y="0"/>
                </a:moveTo>
                <a:lnTo>
                  <a:pt x="4913783" y="0"/>
                </a:lnTo>
                <a:lnTo>
                  <a:pt x="4913783" y="3294000"/>
                </a:lnTo>
                <a:lnTo>
                  <a:pt x="0" y="3294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kern="1200" dirty="0"/>
              <a:t>“GEO” Model</a:t>
            </a:r>
          </a:p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b="1" kern="1200" dirty="0"/>
              <a:t>All Traditional Medicare </a:t>
            </a:r>
            <a:r>
              <a:rPr lang="en-US" sz="2400" kern="1200" dirty="0"/>
              <a:t>members in specific regions would be “aligned” to their region’s DCE</a:t>
            </a:r>
          </a:p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kern="1200" dirty="0"/>
              <a:t>Currently </a:t>
            </a:r>
            <a:r>
              <a:rPr lang="en-US" sz="2400" b="1" kern="1200" dirty="0"/>
              <a:t>on “pause” </a:t>
            </a:r>
            <a:r>
              <a:rPr lang="en-US" sz="2400" kern="1200" dirty="0"/>
              <a:t>by CMMI </a:t>
            </a:r>
          </a:p>
          <a:p>
            <a:pPr marL="228600" lvl="1" indent="-2286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b="1" dirty="0"/>
              <a:t>GEO could be reactivated </a:t>
            </a:r>
            <a:r>
              <a:rPr lang="en-US" sz="2400" dirty="0"/>
              <a:t>at the discretion of the executive branch (</a:t>
            </a:r>
            <a:r>
              <a:rPr lang="en-US" sz="2400" kern="1200" dirty="0"/>
              <a:t>no indication that </a:t>
            </a:r>
            <a:r>
              <a:rPr lang="en-US" sz="2400" dirty="0"/>
              <a:t>this is planned today)</a:t>
            </a:r>
            <a:endParaRPr lang="en-US" sz="2400" kern="1200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E56D985-1C71-2347-B3AE-1D5057FC006F}"/>
              </a:ext>
            </a:extLst>
          </p:cNvPr>
          <p:cNvSpPr/>
          <p:nvPr/>
        </p:nvSpPr>
        <p:spPr>
          <a:xfrm>
            <a:off x="6598762" y="1563097"/>
            <a:ext cx="4939717" cy="969956"/>
          </a:xfrm>
          <a:custGeom>
            <a:avLst/>
            <a:gdLst>
              <a:gd name="connsiteX0" fmla="*/ 0 w 4913783"/>
              <a:gd name="connsiteY0" fmla="*/ 0 h 969956"/>
              <a:gd name="connsiteX1" fmla="*/ 4913783 w 4913783"/>
              <a:gd name="connsiteY1" fmla="*/ 0 h 969956"/>
              <a:gd name="connsiteX2" fmla="*/ 4913783 w 4913783"/>
              <a:gd name="connsiteY2" fmla="*/ 969956 h 969956"/>
              <a:gd name="connsiteX3" fmla="*/ 0 w 4913783"/>
              <a:gd name="connsiteY3" fmla="*/ 969956 h 969956"/>
              <a:gd name="connsiteX4" fmla="*/ 0 w 4913783"/>
              <a:gd name="connsiteY4" fmla="*/ 0 h 96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969956">
                <a:moveTo>
                  <a:pt x="0" y="0"/>
                </a:moveTo>
                <a:lnTo>
                  <a:pt x="4913783" y="0"/>
                </a:lnTo>
                <a:lnTo>
                  <a:pt x="4913783" y="969956"/>
                </a:lnTo>
                <a:lnTo>
                  <a:pt x="0" y="96995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Global and Professional </a:t>
            </a:r>
            <a:r>
              <a:rPr lang="en-US" sz="28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 Contracting</a:t>
            </a:r>
            <a:endParaRPr lang="en-US" sz="28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F0A5070-B97E-F946-BB5B-F194F325E513}"/>
              </a:ext>
            </a:extLst>
          </p:cNvPr>
          <p:cNvSpPr/>
          <p:nvPr/>
        </p:nvSpPr>
        <p:spPr>
          <a:xfrm>
            <a:off x="6598762" y="2533053"/>
            <a:ext cx="4939717" cy="3294000"/>
          </a:xfrm>
          <a:custGeom>
            <a:avLst/>
            <a:gdLst>
              <a:gd name="connsiteX0" fmla="*/ 0 w 4913783"/>
              <a:gd name="connsiteY0" fmla="*/ 0 h 3294000"/>
              <a:gd name="connsiteX1" fmla="*/ 4913783 w 4913783"/>
              <a:gd name="connsiteY1" fmla="*/ 0 h 3294000"/>
              <a:gd name="connsiteX2" fmla="*/ 4913783 w 4913783"/>
              <a:gd name="connsiteY2" fmla="*/ 3294000 h 3294000"/>
              <a:gd name="connsiteX3" fmla="*/ 0 w 4913783"/>
              <a:gd name="connsiteY3" fmla="*/ 3294000 h 3294000"/>
              <a:gd name="connsiteX4" fmla="*/ 0 w 4913783"/>
              <a:gd name="connsiteY4" fmla="*/ 0 h 32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294000">
                <a:moveTo>
                  <a:pt x="0" y="0"/>
                </a:moveTo>
                <a:lnTo>
                  <a:pt x="4913783" y="0"/>
                </a:lnTo>
                <a:lnTo>
                  <a:pt x="4913783" y="3294000"/>
                </a:lnTo>
                <a:lnTo>
                  <a:pt x="0" y="3294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kern="1200" dirty="0"/>
              <a:t>“GPDC” (aka “GLO PRO”)</a:t>
            </a:r>
          </a:p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kern="1200" dirty="0"/>
              <a:t>Medical claims data are used to identify the PCP and </a:t>
            </a:r>
            <a:r>
              <a:rPr lang="en-US" sz="2400" b="1" kern="1200" dirty="0"/>
              <a:t>automatically</a:t>
            </a:r>
            <a:r>
              <a:rPr lang="en-US" sz="2400" kern="1200" dirty="0"/>
              <a:t> “align” the member with th</a:t>
            </a:r>
            <a:r>
              <a:rPr lang="en-US" sz="2400" dirty="0"/>
              <a:t>at PCP’s DCE</a:t>
            </a:r>
          </a:p>
          <a:p>
            <a:pPr marL="228600" lvl="1" indent="-2286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/>
              <a:t>Not paused</a:t>
            </a:r>
            <a:r>
              <a:rPr lang="en-US" sz="2400" dirty="0"/>
              <a:t>; 53 pilots today</a:t>
            </a:r>
          </a:p>
          <a:p>
            <a:pPr marL="228600" lvl="1" indent="-228600" algn="l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en-US" sz="2400" kern="1200" dirty="0"/>
              <a:t>Patients can also </a:t>
            </a:r>
            <a:r>
              <a:rPr lang="en-US" sz="2400" b="1" kern="1200" dirty="0"/>
              <a:t>voluntarily</a:t>
            </a:r>
            <a:r>
              <a:rPr lang="en-US" sz="2400" kern="1200" dirty="0"/>
              <a:t> “align” to their PCP’s DCE</a:t>
            </a:r>
          </a:p>
        </p:txBody>
      </p:sp>
    </p:spTree>
    <p:extLst>
      <p:ext uri="{BB962C8B-B14F-4D97-AF65-F5344CB8AC3E}">
        <p14:creationId xmlns:p14="http://schemas.microsoft.com/office/powerpoint/2010/main" val="213428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uiExpand="1" build="p" animBg="1"/>
      <p:bldP spid="9" grpId="0" animBg="1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451328B-5586-D243-ADED-240870ECFB03}"/>
              </a:ext>
            </a:extLst>
          </p:cNvPr>
          <p:cNvSpPr/>
          <p:nvPr/>
        </p:nvSpPr>
        <p:spPr>
          <a:xfrm>
            <a:off x="487220" y="1842028"/>
            <a:ext cx="11217559" cy="1670533"/>
          </a:xfrm>
          <a:custGeom>
            <a:avLst/>
            <a:gdLst>
              <a:gd name="connsiteX0" fmla="*/ 0 w 11017681"/>
              <a:gd name="connsiteY0" fmla="*/ 0 h 1775025"/>
              <a:gd name="connsiteX1" fmla="*/ 11017681 w 11017681"/>
              <a:gd name="connsiteY1" fmla="*/ 0 h 1775025"/>
              <a:gd name="connsiteX2" fmla="*/ 11017681 w 11017681"/>
              <a:gd name="connsiteY2" fmla="*/ 1775025 h 1775025"/>
              <a:gd name="connsiteX3" fmla="*/ 0 w 11017681"/>
              <a:gd name="connsiteY3" fmla="*/ 1775025 h 1775025"/>
              <a:gd name="connsiteX4" fmla="*/ 0 w 11017681"/>
              <a:gd name="connsiteY4" fmla="*/ 0 h 177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7681" h="1775025">
                <a:moveTo>
                  <a:pt x="0" y="0"/>
                </a:moveTo>
                <a:lnTo>
                  <a:pt x="11017681" y="0"/>
                </a:lnTo>
                <a:lnTo>
                  <a:pt x="11017681" y="1775025"/>
                </a:lnTo>
                <a:lnTo>
                  <a:pt x="0" y="177502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479044" rIns="91440" bIns="163576" numCol="1" spcCol="1270" anchor="t" anchorCtr="0">
            <a:noAutofit/>
          </a:bodyPr>
          <a:lstStyle/>
          <a:p>
            <a:pPr marL="228600" lvl="1" indent="-228600" algn="l" defTabSz="102235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Can be limited to </a:t>
            </a:r>
            <a:r>
              <a:rPr lang="en-US" sz="2300" b="1" kern="1200" dirty="0"/>
              <a:t>primary care</a:t>
            </a:r>
            <a:r>
              <a:rPr lang="en-US" sz="2300" kern="1200" dirty="0"/>
              <a:t> or extend all the way to </a:t>
            </a:r>
            <a:r>
              <a:rPr lang="en-US" sz="2300" b="1" kern="1200" dirty="0"/>
              <a:t>total care</a:t>
            </a:r>
          </a:p>
          <a:p>
            <a:pPr marL="228600" lvl="1" indent="-228600" algn="l" defTabSz="102235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DCE pays for care </a:t>
            </a:r>
            <a:r>
              <a:rPr lang="en-US" sz="2300" b="1" kern="1200" dirty="0"/>
              <a:t>within</a:t>
            </a:r>
            <a:r>
              <a:rPr lang="en-US" sz="2300" kern="1200" dirty="0"/>
              <a:t> the DCE’s network via their own contracts</a:t>
            </a:r>
          </a:p>
          <a:p>
            <a:pPr marL="228600" lvl="1" indent="-228600" algn="l" defTabSz="102235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CMS pays for care </a:t>
            </a:r>
            <a:r>
              <a:rPr lang="en-US" sz="2300" b="1" kern="1200" dirty="0"/>
              <a:t>outside</a:t>
            </a:r>
            <a:r>
              <a:rPr lang="en-US" sz="2300" kern="1200" dirty="0"/>
              <a:t> DCE’s network and then </a:t>
            </a:r>
            <a:r>
              <a:rPr lang="en-US" sz="2300" b="1" kern="1200" dirty="0"/>
              <a:t>reconciles</a:t>
            </a:r>
            <a:r>
              <a:rPr lang="en-US" sz="2300" kern="1200" dirty="0"/>
              <a:t> with the DCE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7FF0B82-5E39-2E40-B9D8-5E53648833AE}"/>
              </a:ext>
            </a:extLst>
          </p:cNvPr>
          <p:cNvSpPr/>
          <p:nvPr/>
        </p:nvSpPr>
        <p:spPr>
          <a:xfrm>
            <a:off x="1038104" y="1680866"/>
            <a:ext cx="7712376" cy="552873"/>
          </a:xfrm>
          <a:custGeom>
            <a:avLst/>
            <a:gdLst>
              <a:gd name="connsiteX0" fmla="*/ 0 w 7712376"/>
              <a:gd name="connsiteY0" fmla="*/ 113162 h 678960"/>
              <a:gd name="connsiteX1" fmla="*/ 113162 w 7712376"/>
              <a:gd name="connsiteY1" fmla="*/ 0 h 678960"/>
              <a:gd name="connsiteX2" fmla="*/ 7599214 w 7712376"/>
              <a:gd name="connsiteY2" fmla="*/ 0 h 678960"/>
              <a:gd name="connsiteX3" fmla="*/ 7712376 w 7712376"/>
              <a:gd name="connsiteY3" fmla="*/ 113162 h 678960"/>
              <a:gd name="connsiteX4" fmla="*/ 7712376 w 7712376"/>
              <a:gd name="connsiteY4" fmla="*/ 565798 h 678960"/>
              <a:gd name="connsiteX5" fmla="*/ 7599214 w 7712376"/>
              <a:gd name="connsiteY5" fmla="*/ 678960 h 678960"/>
              <a:gd name="connsiteX6" fmla="*/ 113162 w 7712376"/>
              <a:gd name="connsiteY6" fmla="*/ 678960 h 678960"/>
              <a:gd name="connsiteX7" fmla="*/ 0 w 7712376"/>
              <a:gd name="connsiteY7" fmla="*/ 565798 h 678960"/>
              <a:gd name="connsiteX8" fmla="*/ 0 w 7712376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2376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7599214" y="0"/>
                </a:lnTo>
                <a:cubicBezTo>
                  <a:pt x="7661712" y="0"/>
                  <a:pt x="7712376" y="50664"/>
                  <a:pt x="7712376" y="113162"/>
                </a:cubicBezTo>
                <a:lnTo>
                  <a:pt x="7712376" y="565798"/>
                </a:lnTo>
                <a:cubicBezTo>
                  <a:pt x="7712376" y="628296"/>
                  <a:pt x="7661712" y="678960"/>
                  <a:pt x="7599214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653" tIns="33144" rIns="324653" bIns="33144" numCol="1" spcCol="1270" anchor="ctr" anchorCtr="0">
            <a:noAutofit/>
          </a:bodyPr>
          <a:lstStyle/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Capitation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458288F-9D53-8E4D-B550-7CA76309CEAF}"/>
              </a:ext>
            </a:extLst>
          </p:cNvPr>
          <p:cNvSpPr/>
          <p:nvPr/>
        </p:nvSpPr>
        <p:spPr>
          <a:xfrm>
            <a:off x="487220" y="4062739"/>
            <a:ext cx="11217559" cy="1680272"/>
          </a:xfrm>
          <a:custGeom>
            <a:avLst/>
            <a:gdLst>
              <a:gd name="connsiteX0" fmla="*/ 0 w 11017681"/>
              <a:gd name="connsiteY0" fmla="*/ 0 h 1775025"/>
              <a:gd name="connsiteX1" fmla="*/ 11017681 w 11017681"/>
              <a:gd name="connsiteY1" fmla="*/ 0 h 1775025"/>
              <a:gd name="connsiteX2" fmla="*/ 11017681 w 11017681"/>
              <a:gd name="connsiteY2" fmla="*/ 1775025 h 1775025"/>
              <a:gd name="connsiteX3" fmla="*/ 0 w 11017681"/>
              <a:gd name="connsiteY3" fmla="*/ 1775025 h 1775025"/>
              <a:gd name="connsiteX4" fmla="*/ 0 w 11017681"/>
              <a:gd name="connsiteY4" fmla="*/ 0 h 177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7681" h="1775025">
                <a:moveTo>
                  <a:pt x="0" y="0"/>
                </a:moveTo>
                <a:lnTo>
                  <a:pt x="11017681" y="0"/>
                </a:lnTo>
                <a:lnTo>
                  <a:pt x="11017681" y="1775025"/>
                </a:lnTo>
                <a:lnTo>
                  <a:pt x="0" y="177502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479044" rIns="91440" bIns="163576" numCol="1" spcCol="1270" anchor="t" anchorCtr="0">
            <a:noAutofit/>
          </a:bodyPr>
          <a:lstStyle/>
          <a:p>
            <a:pPr marL="228600" lvl="1" indent="-228600" algn="l" defTabSz="1022350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dirty="0"/>
              <a:t>DCE </a:t>
            </a:r>
            <a:r>
              <a:rPr lang="en-US" sz="2300" b="1" dirty="0"/>
              <a:t>bears risk </a:t>
            </a:r>
            <a:r>
              <a:rPr lang="en-US" sz="2300" dirty="0"/>
              <a:t>for </a:t>
            </a:r>
            <a:r>
              <a:rPr lang="en-US" sz="2300" kern="1200" dirty="0"/>
              <a:t>costs that are greater or less than their CMS </a:t>
            </a:r>
            <a:r>
              <a:rPr lang="en-US" sz="2300" i="1" kern="1200" dirty="0"/>
              <a:t>benchmark</a:t>
            </a:r>
          </a:p>
          <a:p>
            <a:pPr marL="228600" lvl="1" indent="-228600" defTabSz="1022350"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2300" dirty="0"/>
              <a:t>“</a:t>
            </a:r>
            <a:r>
              <a:rPr lang="en-US" sz="2300" b="1" dirty="0"/>
              <a:t>GLO</a:t>
            </a:r>
            <a:r>
              <a:rPr lang="en-US" sz="2300" dirty="0"/>
              <a:t>” = 100% risk bearing by DCE; “</a:t>
            </a:r>
            <a:r>
              <a:rPr lang="en-US" sz="2300" b="1" dirty="0"/>
              <a:t>PRO</a:t>
            </a:r>
            <a:r>
              <a:rPr lang="en-US" sz="2300" dirty="0"/>
              <a:t>” = 50% risk sharing with CMS</a:t>
            </a:r>
          </a:p>
          <a:p>
            <a:pPr marL="228600" lvl="1" indent="-228600" defTabSz="1022350"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2300" dirty="0"/>
              <a:t>Both GLO and PRO include risk for Medicare Parts A and B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8A21626-5C6E-D245-9D2E-234FE94BBBC8}"/>
              </a:ext>
            </a:extLst>
          </p:cNvPr>
          <p:cNvSpPr/>
          <p:nvPr/>
        </p:nvSpPr>
        <p:spPr>
          <a:xfrm>
            <a:off x="1038104" y="3786302"/>
            <a:ext cx="7712376" cy="552873"/>
          </a:xfrm>
          <a:custGeom>
            <a:avLst/>
            <a:gdLst>
              <a:gd name="connsiteX0" fmla="*/ 0 w 7712376"/>
              <a:gd name="connsiteY0" fmla="*/ 113162 h 678960"/>
              <a:gd name="connsiteX1" fmla="*/ 113162 w 7712376"/>
              <a:gd name="connsiteY1" fmla="*/ 0 h 678960"/>
              <a:gd name="connsiteX2" fmla="*/ 7599214 w 7712376"/>
              <a:gd name="connsiteY2" fmla="*/ 0 h 678960"/>
              <a:gd name="connsiteX3" fmla="*/ 7712376 w 7712376"/>
              <a:gd name="connsiteY3" fmla="*/ 113162 h 678960"/>
              <a:gd name="connsiteX4" fmla="*/ 7712376 w 7712376"/>
              <a:gd name="connsiteY4" fmla="*/ 565798 h 678960"/>
              <a:gd name="connsiteX5" fmla="*/ 7599214 w 7712376"/>
              <a:gd name="connsiteY5" fmla="*/ 678960 h 678960"/>
              <a:gd name="connsiteX6" fmla="*/ 113162 w 7712376"/>
              <a:gd name="connsiteY6" fmla="*/ 678960 h 678960"/>
              <a:gd name="connsiteX7" fmla="*/ 0 w 7712376"/>
              <a:gd name="connsiteY7" fmla="*/ 565798 h 678960"/>
              <a:gd name="connsiteX8" fmla="*/ 0 w 7712376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2376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7599214" y="0"/>
                </a:lnTo>
                <a:cubicBezTo>
                  <a:pt x="7661712" y="0"/>
                  <a:pt x="7712376" y="50664"/>
                  <a:pt x="7712376" y="113162"/>
                </a:cubicBezTo>
                <a:lnTo>
                  <a:pt x="7712376" y="565798"/>
                </a:lnTo>
                <a:cubicBezTo>
                  <a:pt x="7712376" y="628296"/>
                  <a:pt x="7661712" y="678960"/>
                  <a:pt x="7599214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653" tIns="33144" rIns="324653" bIns="33144" numCol="1" spcCol="1270" anchor="ctr" anchorCtr="0">
            <a:noAutofit/>
          </a:bodyPr>
          <a:lstStyle/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Financial Risk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A3763-F6EB-0A48-B551-C57F4923D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DCEs have two main revenue streams</a:t>
            </a:r>
            <a:br>
              <a:rPr lang="en-US" dirty="0"/>
            </a:br>
            <a:r>
              <a:rPr lang="en-US" dirty="0"/>
              <a:t>“Capitation” and “Financial Risk”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0674-8B74-F34E-A79B-55446A5DFCB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innovation.cms.gov</a:t>
            </a:r>
            <a:r>
              <a:rPr lang="en-US" dirty="0"/>
              <a:t>/innovation-models/</a:t>
            </a:r>
            <a:r>
              <a:rPr lang="en-US" dirty="0" err="1"/>
              <a:t>gpdc</a:t>
            </a:r>
            <a:r>
              <a:rPr lang="en-US" dirty="0"/>
              <a:t>-model Accessed Sept 18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200AF-9CB3-9247-BD75-B91BCF908B24}"/>
              </a:ext>
            </a:extLst>
          </p:cNvPr>
          <p:cNvSpPr txBox="1"/>
          <p:nvPr/>
        </p:nvSpPr>
        <p:spPr>
          <a:xfrm>
            <a:off x="6869151" y="70252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0AAAE7-3056-0C44-8433-BCEC316384FE}"/>
              </a:ext>
            </a:extLst>
          </p:cNvPr>
          <p:cNvSpPr txBox="1"/>
          <p:nvPr/>
        </p:nvSpPr>
        <p:spPr>
          <a:xfrm>
            <a:off x="394855" y="32315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/>
      <p:bldP spid="9" grpId="0" uiExpand="1" build="p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04ADB-EAFA-5248-8139-6759494F891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29E88C4-999E-3540-A994-AFF1D3286225}"/>
              </a:ext>
            </a:extLst>
          </p:cNvPr>
          <p:cNvSpPr/>
          <p:nvPr/>
        </p:nvSpPr>
        <p:spPr>
          <a:xfrm>
            <a:off x="1664602" y="1470948"/>
            <a:ext cx="8938260" cy="3440808"/>
          </a:xfrm>
          <a:prstGeom prst="rightArrow">
            <a:avLst>
              <a:gd name="adj1" fmla="val 58911"/>
              <a:gd name="adj2" fmla="val 5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7BB0F44-0BF6-A940-A2D8-30F673EF5C69}"/>
              </a:ext>
            </a:extLst>
          </p:cNvPr>
          <p:cNvSpPr/>
          <p:nvPr/>
        </p:nvSpPr>
        <p:spPr>
          <a:xfrm>
            <a:off x="838200" y="2385404"/>
            <a:ext cx="3154680" cy="1611896"/>
          </a:xfrm>
          <a:custGeom>
            <a:avLst/>
            <a:gdLst>
              <a:gd name="connsiteX0" fmla="*/ 0 w 3154680"/>
              <a:gd name="connsiteY0" fmla="*/ 268655 h 1611896"/>
              <a:gd name="connsiteX1" fmla="*/ 268655 w 3154680"/>
              <a:gd name="connsiteY1" fmla="*/ 0 h 1611896"/>
              <a:gd name="connsiteX2" fmla="*/ 2886025 w 3154680"/>
              <a:gd name="connsiteY2" fmla="*/ 0 h 1611896"/>
              <a:gd name="connsiteX3" fmla="*/ 3154680 w 3154680"/>
              <a:gd name="connsiteY3" fmla="*/ 268655 h 1611896"/>
              <a:gd name="connsiteX4" fmla="*/ 3154680 w 3154680"/>
              <a:gd name="connsiteY4" fmla="*/ 1343241 h 1611896"/>
              <a:gd name="connsiteX5" fmla="*/ 2886025 w 3154680"/>
              <a:gd name="connsiteY5" fmla="*/ 1611896 h 1611896"/>
              <a:gd name="connsiteX6" fmla="*/ 268655 w 3154680"/>
              <a:gd name="connsiteY6" fmla="*/ 1611896 h 1611896"/>
              <a:gd name="connsiteX7" fmla="*/ 0 w 3154680"/>
              <a:gd name="connsiteY7" fmla="*/ 1343241 h 1611896"/>
              <a:gd name="connsiteX8" fmla="*/ 0 w 3154680"/>
              <a:gd name="connsiteY8" fmla="*/ 268655 h 161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4680" h="1611896">
                <a:moveTo>
                  <a:pt x="0" y="268655"/>
                </a:moveTo>
                <a:cubicBezTo>
                  <a:pt x="0" y="120281"/>
                  <a:pt x="120281" y="0"/>
                  <a:pt x="268655" y="0"/>
                </a:cubicBezTo>
                <a:lnTo>
                  <a:pt x="2886025" y="0"/>
                </a:lnTo>
                <a:cubicBezTo>
                  <a:pt x="3034399" y="0"/>
                  <a:pt x="3154680" y="120281"/>
                  <a:pt x="3154680" y="268655"/>
                </a:cubicBezTo>
                <a:lnTo>
                  <a:pt x="3154680" y="1343241"/>
                </a:lnTo>
                <a:cubicBezTo>
                  <a:pt x="3154680" y="1491615"/>
                  <a:pt x="3034399" y="1611896"/>
                  <a:pt x="2886025" y="1611896"/>
                </a:cubicBezTo>
                <a:lnTo>
                  <a:pt x="268655" y="1611896"/>
                </a:lnTo>
                <a:cubicBezTo>
                  <a:pt x="120281" y="1611896"/>
                  <a:pt x="0" y="1491615"/>
                  <a:pt x="0" y="1343241"/>
                </a:cubicBezTo>
                <a:lnTo>
                  <a:pt x="0" y="2686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366" tIns="185366" rIns="185366" bIns="185366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DCE 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engages</a:t>
            </a: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Primary Care Physicians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1A81ED8-030C-D644-BE90-0CF077B1DCD5}"/>
              </a:ext>
            </a:extLst>
          </p:cNvPr>
          <p:cNvSpPr/>
          <p:nvPr/>
        </p:nvSpPr>
        <p:spPr>
          <a:xfrm>
            <a:off x="4518659" y="2385404"/>
            <a:ext cx="3154680" cy="1611896"/>
          </a:xfrm>
          <a:custGeom>
            <a:avLst/>
            <a:gdLst>
              <a:gd name="connsiteX0" fmla="*/ 0 w 3154680"/>
              <a:gd name="connsiteY0" fmla="*/ 268655 h 1611896"/>
              <a:gd name="connsiteX1" fmla="*/ 268655 w 3154680"/>
              <a:gd name="connsiteY1" fmla="*/ 0 h 1611896"/>
              <a:gd name="connsiteX2" fmla="*/ 2886025 w 3154680"/>
              <a:gd name="connsiteY2" fmla="*/ 0 h 1611896"/>
              <a:gd name="connsiteX3" fmla="*/ 3154680 w 3154680"/>
              <a:gd name="connsiteY3" fmla="*/ 268655 h 1611896"/>
              <a:gd name="connsiteX4" fmla="*/ 3154680 w 3154680"/>
              <a:gd name="connsiteY4" fmla="*/ 1343241 h 1611896"/>
              <a:gd name="connsiteX5" fmla="*/ 2886025 w 3154680"/>
              <a:gd name="connsiteY5" fmla="*/ 1611896 h 1611896"/>
              <a:gd name="connsiteX6" fmla="*/ 268655 w 3154680"/>
              <a:gd name="connsiteY6" fmla="*/ 1611896 h 1611896"/>
              <a:gd name="connsiteX7" fmla="*/ 0 w 3154680"/>
              <a:gd name="connsiteY7" fmla="*/ 1343241 h 1611896"/>
              <a:gd name="connsiteX8" fmla="*/ 0 w 3154680"/>
              <a:gd name="connsiteY8" fmla="*/ 268655 h 161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4680" h="1611896">
                <a:moveTo>
                  <a:pt x="0" y="268655"/>
                </a:moveTo>
                <a:cubicBezTo>
                  <a:pt x="0" y="120281"/>
                  <a:pt x="120281" y="0"/>
                  <a:pt x="268655" y="0"/>
                </a:cubicBezTo>
                <a:lnTo>
                  <a:pt x="2886025" y="0"/>
                </a:lnTo>
                <a:cubicBezTo>
                  <a:pt x="3034399" y="0"/>
                  <a:pt x="3154680" y="120281"/>
                  <a:pt x="3154680" y="268655"/>
                </a:cubicBezTo>
                <a:lnTo>
                  <a:pt x="3154680" y="1343241"/>
                </a:lnTo>
                <a:cubicBezTo>
                  <a:pt x="3154680" y="1491615"/>
                  <a:pt x="3034399" y="1611896"/>
                  <a:pt x="2886025" y="1611896"/>
                </a:cubicBezTo>
                <a:lnTo>
                  <a:pt x="268655" y="1611896"/>
                </a:lnTo>
                <a:cubicBezTo>
                  <a:pt x="120281" y="1611896"/>
                  <a:pt x="0" y="1491615"/>
                  <a:pt x="0" y="1343241"/>
                </a:cubicBezTo>
                <a:lnTo>
                  <a:pt x="0" y="2686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366" tIns="185366" rIns="185366" bIns="185366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CMS capitates DCE for their PCPs’ patients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2967AED-9FB2-3740-AFBC-71054986310D}"/>
              </a:ext>
            </a:extLst>
          </p:cNvPr>
          <p:cNvSpPr/>
          <p:nvPr/>
        </p:nvSpPr>
        <p:spPr>
          <a:xfrm>
            <a:off x="8199120" y="2385404"/>
            <a:ext cx="3154680" cy="1611896"/>
          </a:xfrm>
          <a:custGeom>
            <a:avLst/>
            <a:gdLst>
              <a:gd name="connsiteX0" fmla="*/ 0 w 3154680"/>
              <a:gd name="connsiteY0" fmla="*/ 268655 h 1611896"/>
              <a:gd name="connsiteX1" fmla="*/ 268655 w 3154680"/>
              <a:gd name="connsiteY1" fmla="*/ 0 h 1611896"/>
              <a:gd name="connsiteX2" fmla="*/ 2886025 w 3154680"/>
              <a:gd name="connsiteY2" fmla="*/ 0 h 1611896"/>
              <a:gd name="connsiteX3" fmla="*/ 3154680 w 3154680"/>
              <a:gd name="connsiteY3" fmla="*/ 268655 h 1611896"/>
              <a:gd name="connsiteX4" fmla="*/ 3154680 w 3154680"/>
              <a:gd name="connsiteY4" fmla="*/ 1343241 h 1611896"/>
              <a:gd name="connsiteX5" fmla="*/ 2886025 w 3154680"/>
              <a:gd name="connsiteY5" fmla="*/ 1611896 h 1611896"/>
              <a:gd name="connsiteX6" fmla="*/ 268655 w 3154680"/>
              <a:gd name="connsiteY6" fmla="*/ 1611896 h 1611896"/>
              <a:gd name="connsiteX7" fmla="*/ 0 w 3154680"/>
              <a:gd name="connsiteY7" fmla="*/ 1343241 h 1611896"/>
              <a:gd name="connsiteX8" fmla="*/ 0 w 3154680"/>
              <a:gd name="connsiteY8" fmla="*/ 268655 h 161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4680" h="1611896">
                <a:moveTo>
                  <a:pt x="0" y="268655"/>
                </a:moveTo>
                <a:cubicBezTo>
                  <a:pt x="0" y="120281"/>
                  <a:pt x="120281" y="0"/>
                  <a:pt x="268655" y="0"/>
                </a:cubicBezTo>
                <a:lnTo>
                  <a:pt x="2886025" y="0"/>
                </a:lnTo>
                <a:cubicBezTo>
                  <a:pt x="3034399" y="0"/>
                  <a:pt x="3154680" y="120281"/>
                  <a:pt x="3154680" y="268655"/>
                </a:cubicBezTo>
                <a:lnTo>
                  <a:pt x="3154680" y="1343241"/>
                </a:lnTo>
                <a:cubicBezTo>
                  <a:pt x="3154680" y="1491615"/>
                  <a:pt x="3034399" y="1611896"/>
                  <a:pt x="2886025" y="1611896"/>
                </a:cubicBezTo>
                <a:lnTo>
                  <a:pt x="268655" y="1611896"/>
                </a:lnTo>
                <a:cubicBezTo>
                  <a:pt x="120281" y="1611896"/>
                  <a:pt x="0" y="1491615"/>
                  <a:pt x="0" y="1343241"/>
                </a:cubicBezTo>
                <a:lnTo>
                  <a:pt x="0" y="2686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366" tIns="185366" rIns="185366" bIns="185366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DCE maximizes capitation by driving </a:t>
            </a:r>
            <a:r>
              <a:rPr lang="en-US" sz="2800" i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upcoding</a:t>
            </a: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534DC7-1790-D049-A275-C9C1D0CCB8A0}"/>
              </a:ext>
            </a:extLst>
          </p:cNvPr>
          <p:cNvSpPr txBox="1"/>
          <p:nvPr/>
        </p:nvSpPr>
        <p:spPr>
          <a:xfrm>
            <a:off x="753396" y="270619"/>
            <a:ext cx="11226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DCEs will be under pressure to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“</a:t>
            </a:r>
            <a:r>
              <a:rPr lang="en-US" sz="4400" b="1" dirty="0" err="1">
                <a:solidFill>
                  <a:schemeClr val="bg1"/>
                </a:solidFill>
              </a:rPr>
              <a:t>Upcode</a:t>
            </a:r>
            <a:r>
              <a:rPr lang="en-US" sz="4400" b="1" dirty="0">
                <a:solidFill>
                  <a:schemeClr val="bg1"/>
                </a:solidFill>
              </a:rPr>
              <a:t>” for Larger Capitations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409DD2-77F7-A042-8113-993C0283DAED}"/>
              </a:ext>
            </a:extLst>
          </p:cNvPr>
          <p:cNvSpPr/>
          <p:nvPr/>
        </p:nvSpPr>
        <p:spPr>
          <a:xfrm>
            <a:off x="838200" y="4386700"/>
            <a:ext cx="7892845" cy="14395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DCEs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too new to have their own data, </a:t>
            </a:r>
          </a:p>
          <a:p>
            <a:pPr algn="ctr"/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 upcoding has been used </a:t>
            </a:r>
          </a:p>
          <a:p>
            <a:pPr algn="ctr"/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Medicare Advantage 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many years</a:t>
            </a:r>
          </a:p>
        </p:txBody>
      </p:sp>
    </p:spTree>
    <p:extLst>
      <p:ext uri="{BB962C8B-B14F-4D97-AF65-F5344CB8AC3E}">
        <p14:creationId xmlns:p14="http://schemas.microsoft.com/office/powerpoint/2010/main" val="298386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85E2F-7DE3-4A01-AEBB-BC48ADE0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939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Physician coding drives “Risk Scores”</a:t>
            </a:r>
            <a:br>
              <a:rPr lang="en-US" sz="4000" dirty="0"/>
            </a:br>
            <a:r>
              <a:rPr lang="en-US" sz="4000" dirty="0"/>
              <a:t>Risk Scores Drive </a:t>
            </a:r>
            <a:r>
              <a:rPr lang="en-US" sz="4000" dirty="0">
                <a:solidFill>
                  <a:srgbClr val="FFFF00"/>
                </a:solidFill>
              </a:rPr>
              <a:t>MA</a:t>
            </a:r>
            <a:r>
              <a:rPr lang="en-US" sz="4000" dirty="0"/>
              <a:t> Reimbursements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97201-5C17-5644-8B33-03A72FB25FF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“HCC” = Hierarchical Condition Categories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www.healthcatalyst.com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/insights/5-ways-improve-hcc-coding-accuracy-risk-adjustment/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 panose="020F0502020204030204"/>
                <a:ea typeface="+mn-ea"/>
                <a:cs typeface="+mn-cs"/>
              </a:rPr>
              <a:t>Posted April 9 2019; Accessed Sept 19 2021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080FD7-B96F-4E18-AA17-FA0A9BAA33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AC38F574-C4C0-48B1-B81D-85833E98F04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F448B3C-EDF0-4CDA-9C16-DA7D2F5D9917}"/>
              </a:ext>
            </a:extLst>
          </p:cNvPr>
          <p:cNvGraphicFramePr>
            <a:graphicFrameLocks noGrp="1"/>
          </p:cNvGraphicFramePr>
          <p:nvPr/>
        </p:nvGraphicFramePr>
        <p:xfrm>
          <a:off x="267324" y="1496748"/>
          <a:ext cx="349270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509">
                  <a:extLst>
                    <a:ext uri="{9D8B030D-6E8A-4147-A177-3AD203B41FA5}">
                      <a16:colId xmlns:a16="http://schemas.microsoft.com/office/drawing/2014/main" val="1806424438"/>
                    </a:ext>
                  </a:extLst>
                </a:gridCol>
                <a:gridCol w="1006199">
                  <a:extLst>
                    <a:ext uri="{9D8B030D-6E8A-4147-A177-3AD203B41FA5}">
                      <a16:colId xmlns:a16="http://schemas.microsoft.com/office/drawing/2014/main" val="1656224100"/>
                    </a:ext>
                  </a:extLst>
                </a:gridCol>
              </a:tblGrid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Healthy 76F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HCC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457202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Baseline for age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7853703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No extra codes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3128084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64741717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7590940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3122141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511371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0820003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88478028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322B7B4-087D-41CB-BBBE-C7A49F2FA62F}"/>
              </a:ext>
            </a:extLst>
          </p:cNvPr>
          <p:cNvGraphicFramePr>
            <a:graphicFrameLocks noGrp="1"/>
          </p:cNvGraphicFramePr>
          <p:nvPr/>
        </p:nvGraphicFramePr>
        <p:xfrm>
          <a:off x="4147627" y="1496748"/>
          <a:ext cx="349270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559">
                  <a:extLst>
                    <a:ext uri="{9D8B030D-6E8A-4147-A177-3AD203B41FA5}">
                      <a16:colId xmlns:a16="http://schemas.microsoft.com/office/drawing/2014/main" val="1806424438"/>
                    </a:ext>
                  </a:extLst>
                </a:gridCol>
                <a:gridCol w="1048149">
                  <a:extLst>
                    <a:ext uri="{9D8B030D-6E8A-4147-A177-3AD203B41FA5}">
                      <a16:colId xmlns:a16="http://schemas.microsoft.com/office/drawing/2014/main" val="1656224100"/>
                    </a:ext>
                  </a:extLst>
                </a:gridCol>
              </a:tblGrid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Typical Coding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HCC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457202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Baseline for age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2532001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Obesity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7853703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Type 2 Diabetes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.104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3128084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Major Depression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64741717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CHF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.323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7590940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Asthma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3122141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Ulcer, unspecified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511371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CHF*DM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.154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0820003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E66B846B-BB78-43D0-9AA9-C7E9557D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45017"/>
              </p:ext>
            </p:extLst>
          </p:nvPr>
        </p:nvGraphicFramePr>
        <p:xfrm>
          <a:off x="8027930" y="1496748"/>
          <a:ext cx="389674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996">
                  <a:extLst>
                    <a:ext uri="{9D8B030D-6E8A-4147-A177-3AD203B41FA5}">
                      <a16:colId xmlns:a16="http://schemas.microsoft.com/office/drawing/2014/main" val="1806424438"/>
                    </a:ext>
                  </a:extLst>
                </a:gridCol>
                <a:gridCol w="1302750">
                  <a:extLst>
                    <a:ext uri="{9D8B030D-6E8A-4147-A177-3AD203B41FA5}">
                      <a16:colId xmlns:a16="http://schemas.microsoft.com/office/drawing/2014/main" val="1656224100"/>
                    </a:ext>
                  </a:extLst>
                </a:gridCol>
              </a:tblGrid>
              <a:tr h="375326">
                <a:tc>
                  <a:txBody>
                    <a:bodyPr/>
                    <a:lstStyle/>
                    <a:p>
                      <a:r>
                        <a:rPr lang="en-US" sz="2000" b="1" dirty="0"/>
                        <a:t>Maximized Coding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HCC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457202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Baseline for age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5230157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Morbid Obesity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.273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7853703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DM w/ retinopathy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.318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3128084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MD, Sing Ep, Mild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.395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64741717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CHF, Class 3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.323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7590940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COPD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.328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3122141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Ulcer, stage 3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1.204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5113719"/>
                  </a:ext>
                </a:extLst>
              </a:tr>
              <a:tr h="375326">
                <a:tc>
                  <a:txBody>
                    <a:bodyPr/>
                    <a:lstStyle/>
                    <a:p>
                      <a:r>
                        <a:rPr lang="en-US" sz="2000" dirty="0"/>
                        <a:t>CHF*DM,COPD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.154, .19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0820003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C27F338-0491-4D92-A1BF-553E8237D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494278"/>
              </p:ext>
            </p:extLst>
          </p:nvPr>
        </p:nvGraphicFramePr>
        <p:xfrm>
          <a:off x="267324" y="5072839"/>
          <a:ext cx="3492708" cy="8534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492708">
                  <a:extLst>
                    <a:ext uri="{9D8B030D-6E8A-4147-A177-3AD203B41FA5}">
                      <a16:colId xmlns:a16="http://schemas.microsoft.com/office/drawing/2014/main" val="4104131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/>
                        <a:t>Risk Score = 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CMS pays MA </a:t>
                      </a:r>
                      <a:r>
                        <a:rPr lang="en-US" sz="2200" baseline="0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1187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550BA0B-0CFE-42AB-B9F2-E5CE4C60E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14548"/>
              </p:ext>
            </p:extLst>
          </p:nvPr>
        </p:nvGraphicFramePr>
        <p:xfrm>
          <a:off x="4147627" y="5072839"/>
          <a:ext cx="3492708" cy="8534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492708">
                  <a:extLst>
                    <a:ext uri="{9D8B030D-6E8A-4147-A177-3AD203B41FA5}">
                      <a16:colId xmlns:a16="http://schemas.microsoft.com/office/drawing/2014/main" val="4104131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/>
                        <a:t>Risk Score = 1.03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CMS pays MA </a:t>
                      </a:r>
                      <a:r>
                        <a:rPr lang="en-US" sz="2200" baseline="0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$9,000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11874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F607F3E4-4F42-43A6-B3E7-52060F6F1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17947"/>
              </p:ext>
            </p:extLst>
          </p:nvPr>
        </p:nvGraphicFramePr>
        <p:xfrm>
          <a:off x="8027930" y="5072839"/>
          <a:ext cx="3896746" cy="8534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896746">
                  <a:extLst>
                    <a:ext uri="{9D8B030D-6E8A-4147-A177-3AD203B41FA5}">
                      <a16:colId xmlns:a16="http://schemas.microsoft.com/office/drawing/2014/main" val="4104131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/>
                        <a:t>Risk Score = 3.63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CMS pays MA </a:t>
                      </a:r>
                      <a:r>
                        <a:rPr lang="en-US" sz="2200" baseline="0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$32,000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118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F24635D-8340-5349-83A6-819152B5374C}"/>
              </a:ext>
            </a:extLst>
          </p:cNvPr>
          <p:cNvSpPr txBox="1"/>
          <p:nvPr/>
        </p:nvSpPr>
        <p:spPr>
          <a:xfrm>
            <a:off x="9369631" y="621079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8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44978</TotalTime>
  <Words>1227</Words>
  <Application>Microsoft Macintosh PowerPoint</Application>
  <PresentationFormat>Widescreen</PresentationFormat>
  <Paragraphs>186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Handing Traditional Medicare to Wall Street: “Direct Contracting”</vt:lpstr>
      <vt:lpstr>Medicare Advantage continued a long history of  Privatizing Medicare</vt:lpstr>
      <vt:lpstr>PowerPoint Presentation</vt:lpstr>
      <vt:lpstr>Direct Contracting could complete the  Privatization of Medicare</vt:lpstr>
      <vt:lpstr>Begun under the Trump administration, DCE is still a Pilot Project within Medicare</vt:lpstr>
      <vt:lpstr>Two of the several models of  Direct Contracting</vt:lpstr>
      <vt:lpstr>DCEs have two main revenue streams “Capitation” and “Financial Risk”</vt:lpstr>
      <vt:lpstr>PowerPoint Presentation</vt:lpstr>
      <vt:lpstr>Physician coding drives “Risk Scores” Risk Scores Drive MA Reimbursements</vt:lpstr>
      <vt:lpstr>Because Risk Scores are worth so much money, MA Plans Have Become Masters of Coding</vt:lpstr>
      <vt:lpstr>PowerPoint Presentation</vt:lpstr>
      <vt:lpstr>Wall Street is engaged. Most DCEs Are Investor Owned</vt:lpstr>
      <vt:lpstr>The Direct Contracting Model can complete the Full Privatization of Our Public Good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2648</cp:revision>
  <cp:lastPrinted>2021-09-20T14:44:30Z</cp:lastPrinted>
  <dcterms:created xsi:type="dcterms:W3CDTF">2016-11-02T21:04:26Z</dcterms:created>
  <dcterms:modified xsi:type="dcterms:W3CDTF">2021-09-27T01:43:54Z</dcterms:modified>
</cp:coreProperties>
</file>