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09" r:id="rId4"/>
    <p:sldId id="316" r:id="rId5"/>
    <p:sldId id="302" r:id="rId6"/>
    <p:sldId id="303" r:id="rId7"/>
    <p:sldId id="317" r:id="rId8"/>
    <p:sldId id="310" r:id="rId9"/>
    <p:sldId id="314" r:id="rId10"/>
    <p:sldId id="311" r:id="rId11"/>
    <p:sldId id="308" r:id="rId12"/>
    <p:sldId id="305" r:id="rId13"/>
    <p:sldId id="300" r:id="rId14"/>
    <p:sldId id="304" r:id="rId15"/>
    <p:sldId id="319" r:id="rId16"/>
    <p:sldId id="307" r:id="rId17"/>
    <p:sldId id="306" r:id="rId18"/>
    <p:sldId id="315" r:id="rId19"/>
    <p:sldId id="297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3C"/>
    <a:srgbClr val="FF0066"/>
    <a:srgbClr val="FF6600"/>
    <a:srgbClr val="17375E"/>
    <a:srgbClr val="13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F04A4-3254-4573-BD8D-53278A8C529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3DB4-0074-4A67-8831-3F2740AB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3DB4-0074-4A67-8831-3F2740AB0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3DB4-0074-4A67-8831-3F2740AB0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3DB4-0074-4A67-8831-3F2740AB0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3DB4-0074-4A67-8831-3F2740AB0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3DB4-0074-4A67-8831-3F2740AB03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7274-3825-BB45-9C17-4ECEABD64C1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301E-E2DA-A347-84FF-9BD97D9F4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301E-E2DA-A347-84FF-9BD97D9F47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93688" y="1512888"/>
            <a:ext cx="8629650" cy="4289425"/>
          </a:xfrm>
        </p:spPr>
        <p:txBody>
          <a:bodyPr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baseline="0">
                <a:latin typeface="Helvetica Condensed"/>
              </a:defRPr>
            </a:lvl1pPr>
            <a:lvl2pPr>
              <a:defRPr sz="2000">
                <a:latin typeface="Helvetica Condensed"/>
              </a:defRPr>
            </a:lvl2pPr>
            <a:lvl3pPr>
              <a:defRPr sz="1800">
                <a:latin typeface="Helvetica Condensed"/>
              </a:defRPr>
            </a:lvl3pPr>
            <a:lvl4pPr>
              <a:defRPr sz="1800">
                <a:latin typeface="Helvetica Condensed"/>
              </a:defRPr>
            </a:lvl4pPr>
            <a:lvl5pPr>
              <a:defRPr sz="1800">
                <a:latin typeface="Helvetica Condens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590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7274-3825-BB45-9C17-4ECEABD64C1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301E-E2DA-A347-84FF-9BD97D9F4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88925" y="1554655"/>
            <a:ext cx="8487213" cy="4205013"/>
          </a:xfrm>
        </p:spPr>
        <p:txBody>
          <a:bodyPr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baseline="0">
                <a:latin typeface="Helvetica Condensed"/>
              </a:defRPr>
            </a:lvl1pPr>
            <a:lvl2pPr>
              <a:defRPr sz="2000">
                <a:latin typeface="Helvetica Condensed"/>
              </a:defRPr>
            </a:lvl2pPr>
            <a:lvl3pPr>
              <a:defRPr sz="1800">
                <a:latin typeface="Helvetica Condensed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327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17375E"/>
                </a:solidFill>
                <a:latin typeface="Helvetica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Helvetica Condensed"/>
              </a:defRPr>
            </a:lvl1pPr>
            <a:lvl2pPr>
              <a:defRPr sz="1800">
                <a:latin typeface="Helvetica Condensed"/>
              </a:defRPr>
            </a:lvl2pPr>
            <a:lvl3pPr>
              <a:defRPr sz="1600">
                <a:latin typeface="Helvetica Condensed"/>
              </a:defRPr>
            </a:lvl3pPr>
            <a:lvl4pPr>
              <a:defRPr sz="1400">
                <a:latin typeface="Helvetica Condensed"/>
              </a:defRPr>
            </a:lvl4pPr>
            <a:lvl5pPr>
              <a:defRPr sz="1400">
                <a:latin typeface="Helvetica Condense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Helvetica Condensed"/>
              </a:defRPr>
            </a:lvl1pPr>
            <a:lvl2pPr>
              <a:defRPr sz="1800">
                <a:latin typeface="Helvetica Condensed"/>
              </a:defRPr>
            </a:lvl2pPr>
            <a:lvl3pPr>
              <a:defRPr sz="1600">
                <a:latin typeface="Helvetica Condensed"/>
              </a:defRPr>
            </a:lvl3pPr>
            <a:lvl4pPr>
              <a:defRPr sz="1400">
                <a:latin typeface="Helvetica Condensed"/>
              </a:defRPr>
            </a:lvl4pPr>
            <a:lvl5pPr>
              <a:defRPr sz="1400">
                <a:latin typeface="Helvetica Condense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301E-E2DA-A347-84FF-9BD97D9F4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7274-3825-BB45-9C17-4ECEABD64C1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301E-E2DA-A347-84FF-9BD97D9F47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99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baseline="0">
          <a:solidFill>
            <a:srgbClr val="17375E"/>
          </a:solidFill>
          <a:latin typeface="Helvetica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spd.utah.gov/settings-ru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spd.utah.gov/settings-rul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spd.utah.gov/settings-rul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763" y="1254573"/>
            <a:ext cx="816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Helvetica CondensedBold"/>
                <a:cs typeface="Helvetica CondensedBold"/>
              </a:rPr>
              <a:t>Illinois Department of Human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979" y="1938771"/>
            <a:ext cx="81699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17375E"/>
                </a:solidFill>
                <a:latin typeface="Helvetica Condensed"/>
                <a:cs typeface="Helvetica Condensed"/>
              </a:rPr>
              <a:t>Division of Developmental Disabilities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763" y="3700366"/>
            <a:ext cx="816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  <a:latin typeface="Helvetica CondensedBold"/>
                <a:cs typeface="Helvetica CondensedBold"/>
              </a:rPr>
              <a:t>Arc Leadership Conference Presentation</a:t>
            </a:r>
          </a:p>
          <a:p>
            <a:pPr algn="ctr"/>
            <a:r>
              <a:rPr lang="en-US" sz="3200" dirty="0">
                <a:solidFill>
                  <a:srgbClr val="17375E"/>
                </a:solidFill>
                <a:latin typeface="Helvetica CondensedBold"/>
                <a:cs typeface="Helvetica CondensedBold"/>
              </a:rPr>
              <a:t>Allison Stark, Director</a:t>
            </a:r>
          </a:p>
        </p:txBody>
      </p:sp>
    </p:spTree>
    <p:extLst>
      <p:ext uri="{BB962C8B-B14F-4D97-AF65-F5344CB8AC3E}">
        <p14:creationId xmlns:p14="http://schemas.microsoft.com/office/powerpoint/2010/main" val="189820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380435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For 1915(c) home and community-based waivers, the following settings are not compliant with the HCBS Setting Rule:</a:t>
            </a:r>
            <a:endParaRPr lang="en-US" sz="2400" dirty="0"/>
          </a:p>
          <a:p>
            <a:r>
              <a:rPr lang="en-US" dirty="0"/>
              <a:t>A nursing facility</a:t>
            </a:r>
          </a:p>
          <a:p>
            <a:r>
              <a:rPr lang="en-US" dirty="0"/>
              <a:t>An institution for mental diseases </a:t>
            </a:r>
          </a:p>
          <a:p>
            <a:r>
              <a:rPr lang="en-US" dirty="0"/>
              <a:t>An intermediate care facility for individuals with intellectual disabilities (ICF/DDs/SODCs)</a:t>
            </a:r>
          </a:p>
          <a:p>
            <a:r>
              <a:rPr lang="en-US" dirty="0"/>
              <a:t>A hospital</a:t>
            </a:r>
            <a:endParaRPr lang="en-US" b="1" dirty="0">
              <a:solidFill>
                <a:srgbClr val="FF0000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C8F0-FA18-4540-B5D6-759DB8521ADA}"/>
              </a:ext>
            </a:extLst>
          </p:cNvPr>
          <p:cNvSpPr txBox="1"/>
          <p:nvPr/>
        </p:nvSpPr>
        <p:spPr>
          <a:xfrm>
            <a:off x="6693108" y="6321752"/>
            <a:ext cx="245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3253C"/>
                </a:solidFill>
              </a:rPr>
              <a:t>https://www.medicaid.gov/sites/default/files/2019-12/requirements-for-home-and-community-settings.pdf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3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380435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13253C"/>
                </a:solidFill>
              </a:rPr>
              <a:t>CMS requires review of settings that may isolate individuals. These include:</a:t>
            </a:r>
            <a:endParaRPr lang="en-US" sz="2800" dirty="0"/>
          </a:p>
          <a:p>
            <a:r>
              <a:rPr lang="en-US" dirty="0"/>
              <a:t>Services provided on the grounds or next to a public institution </a:t>
            </a:r>
          </a:p>
          <a:p>
            <a:r>
              <a:rPr lang="en-US" dirty="0"/>
              <a:t>Setting designed specifically for people with disabilities</a:t>
            </a:r>
          </a:p>
          <a:p>
            <a:r>
              <a:rPr lang="en-US" dirty="0"/>
              <a:t>Comprised mostly of people with disabilities and staff</a:t>
            </a:r>
          </a:p>
          <a:p>
            <a:r>
              <a:rPr lang="en-US" dirty="0"/>
              <a:t>Sites providing multiple types of services to people with disabilities in one location</a:t>
            </a:r>
          </a:p>
          <a:p>
            <a:r>
              <a:rPr lang="en-US" dirty="0"/>
              <a:t>Sites where people with disabilities have limited interaction with broader community</a:t>
            </a:r>
          </a:p>
          <a:p>
            <a:endParaRPr lang="en-US" sz="1500" dirty="0"/>
          </a:p>
          <a:p>
            <a:endParaRPr lang="en-US" sz="3100" b="1" dirty="0"/>
          </a:p>
          <a:p>
            <a:endParaRPr lang="en-US" dirty="0"/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B90FA-6E64-47EC-89A8-BDDDF4948B24}"/>
              </a:ext>
            </a:extLst>
          </p:cNvPr>
          <p:cNvSpPr txBox="1"/>
          <p:nvPr/>
        </p:nvSpPr>
        <p:spPr>
          <a:xfrm>
            <a:off x="6693108" y="6321752"/>
            <a:ext cx="245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325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https://dspd.utah.gov/settings-rule/</a:t>
            </a:r>
            <a:endParaRPr lang="en-US" sz="1000" dirty="0">
              <a:solidFill>
                <a:srgbClr val="13253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9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415140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The State must categorize and assess all settings:</a:t>
            </a:r>
          </a:p>
          <a:p>
            <a:pPr marL="0" indent="0">
              <a:buNone/>
            </a:pPr>
            <a:r>
              <a:rPr lang="en-US" b="1" dirty="0"/>
              <a:t>Category 1:  </a:t>
            </a:r>
            <a:r>
              <a:rPr lang="en-US" dirty="0"/>
              <a:t>Settings that fully align with federal 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Category 2:  </a:t>
            </a:r>
            <a:r>
              <a:rPr lang="en-US" dirty="0"/>
              <a:t>Settings that do not comply with federal requirements but may comply with modifications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Category 3:  </a:t>
            </a:r>
            <a:r>
              <a:rPr lang="en-US" dirty="0"/>
              <a:t>Settings that are unable to meet the federal requirement and require removal from HCBS program and relocation of individuals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Category 4:  </a:t>
            </a:r>
            <a:r>
              <a:rPr lang="en-US" dirty="0"/>
              <a:t>Settings that are presumably not home and community based but for which the State may provide justification/evidence to federal CMS through Heightened Scrutiny process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574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380435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For 1915(c) home and community-based waivers, residential settings that are compliant must:</a:t>
            </a:r>
          </a:p>
          <a:p>
            <a:r>
              <a:rPr lang="en-US" dirty="0"/>
              <a:t>Be integrated in and support full access to the community</a:t>
            </a:r>
          </a:p>
          <a:p>
            <a:r>
              <a:rPr lang="en-US" dirty="0"/>
              <a:t>Be selected by the individual among setting options</a:t>
            </a:r>
          </a:p>
          <a:p>
            <a:r>
              <a:rPr lang="en-US" dirty="0"/>
              <a:t>Ensure individual rights of privacy, dignity and respect, and freedom from coercion and restraint</a:t>
            </a:r>
          </a:p>
          <a:p>
            <a:r>
              <a:rPr lang="en-US" dirty="0"/>
              <a:t>Optimize autonomy and independence in making life choices</a:t>
            </a:r>
          </a:p>
          <a:p>
            <a:r>
              <a:rPr lang="en-US" dirty="0"/>
              <a:t>Facilitate choice regarding services and who provides them</a:t>
            </a:r>
          </a:p>
          <a:p>
            <a:pPr marL="171438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C8F0-FA18-4540-B5D6-759DB8521ADA}"/>
              </a:ext>
            </a:extLst>
          </p:cNvPr>
          <p:cNvSpPr txBox="1"/>
          <p:nvPr/>
        </p:nvSpPr>
        <p:spPr>
          <a:xfrm>
            <a:off x="6693108" y="6321752"/>
            <a:ext cx="245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325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https://dspd.utah.gov/settings-rule/</a:t>
            </a:r>
            <a:endParaRPr lang="en-US" sz="1000" dirty="0">
              <a:solidFill>
                <a:srgbClr val="13253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4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415140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Additional requirements for provider-controlled settings:</a:t>
            </a:r>
          </a:p>
          <a:p>
            <a:r>
              <a:rPr lang="en-US" dirty="0"/>
              <a:t>A lease or other legally enforceable agreement providing similar protections to local and municipal rules and laws</a:t>
            </a:r>
          </a:p>
          <a:p>
            <a:r>
              <a:rPr lang="en-US" dirty="0"/>
              <a:t>Individual privacy with lockable doors, choice of roommate(s), and freedom to furnish or decorate the unit</a:t>
            </a:r>
          </a:p>
          <a:p>
            <a:r>
              <a:rPr lang="en-US" dirty="0"/>
              <a:t>Control of own schedule including access to food at any time</a:t>
            </a:r>
          </a:p>
          <a:p>
            <a:r>
              <a:rPr lang="en-US" dirty="0"/>
              <a:t>Access to visitors at any time</a:t>
            </a:r>
          </a:p>
          <a:p>
            <a:r>
              <a:rPr lang="en-US" dirty="0"/>
              <a:t>Physically accessible</a:t>
            </a:r>
          </a:p>
          <a:p>
            <a:pPr marL="0" indent="0">
              <a:buNone/>
            </a:pPr>
            <a:endParaRPr lang="en-US" dirty="0"/>
          </a:p>
          <a:p>
            <a:pPr marL="171438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7322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8201B-754A-4D9E-8969-0AACCE1ADFC3}"/>
              </a:ext>
            </a:extLst>
          </p:cNvPr>
          <p:cNvSpPr/>
          <p:nvPr/>
        </p:nvSpPr>
        <p:spPr>
          <a:xfrm>
            <a:off x="457199" y="1749778"/>
            <a:ext cx="8347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Key Takeaway:</a:t>
            </a:r>
          </a:p>
          <a:p>
            <a:endParaRPr lang="en-US" sz="2400" dirty="0"/>
          </a:p>
          <a:p>
            <a:pPr marL="111125">
              <a:spcAft>
                <a:spcPts val="1200"/>
              </a:spcAft>
            </a:pPr>
            <a:r>
              <a:rPr lang="en-US" sz="2400" dirty="0"/>
              <a:t>Any modification of these conditions must be supported by a specific assessed need and justified in the Personal Plan; there must be an attempt for alternative strategies and have periodic reviews.</a:t>
            </a:r>
          </a:p>
        </p:txBody>
      </p:sp>
    </p:spTree>
    <p:extLst>
      <p:ext uri="{BB962C8B-B14F-4D97-AF65-F5344CB8AC3E}">
        <p14:creationId xmlns:p14="http://schemas.microsoft.com/office/powerpoint/2010/main" val="20888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380435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For 1915(c) home and community-based waivers, day settings must:</a:t>
            </a:r>
          </a:p>
          <a:p>
            <a:r>
              <a:rPr lang="en-US" dirty="0"/>
              <a:t>Not Isolate individuals from the community</a:t>
            </a:r>
          </a:p>
          <a:p>
            <a:r>
              <a:rPr lang="en-US" dirty="0"/>
              <a:t>Not discriminate in any way</a:t>
            </a:r>
          </a:p>
          <a:p>
            <a:r>
              <a:rPr lang="en-US" dirty="0"/>
              <a:t>Provide services in the most integrated setting</a:t>
            </a:r>
          </a:p>
          <a:p>
            <a:r>
              <a:rPr lang="en-US" dirty="0"/>
              <a:t>Be chosen from a variety of options</a:t>
            </a:r>
          </a:p>
          <a:p>
            <a:r>
              <a:rPr lang="en-US" dirty="0"/>
              <a:t>Provide opportunities to seek employment and work in competitive integrated settings </a:t>
            </a:r>
            <a:endParaRPr lang="en-US" b="1" dirty="0">
              <a:solidFill>
                <a:srgbClr val="FF0000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92586-FA0D-480A-A3B4-FC3649B4BEED}"/>
              </a:ext>
            </a:extLst>
          </p:cNvPr>
          <p:cNvSpPr txBox="1"/>
          <p:nvPr/>
        </p:nvSpPr>
        <p:spPr>
          <a:xfrm>
            <a:off x="6693108" y="6321752"/>
            <a:ext cx="245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325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https://dspd.utah.gov/settings-rule/</a:t>
            </a:r>
            <a:endParaRPr lang="en-US" sz="1000" dirty="0">
              <a:solidFill>
                <a:srgbClr val="13253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400644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13253C"/>
                </a:solidFill>
              </a:rPr>
              <a:t>Developing the Statewide Transition Plan:</a:t>
            </a:r>
          </a:p>
          <a:p>
            <a:r>
              <a:rPr lang="en-US" dirty="0">
                <a:solidFill>
                  <a:srgbClr val="13253C"/>
                </a:solidFill>
              </a:rPr>
              <a:t>As of December 2019 Illinois was only 1 of 5 states without an initial, or final, approved Statewide Transition Plan</a:t>
            </a:r>
          </a:p>
          <a:p>
            <a:r>
              <a:rPr lang="en-US" dirty="0">
                <a:solidFill>
                  <a:srgbClr val="13253C"/>
                </a:solidFill>
              </a:rPr>
              <a:t>All plans were to be approved by March 2019</a:t>
            </a:r>
          </a:p>
          <a:p>
            <a:r>
              <a:rPr lang="en-US" dirty="0">
                <a:solidFill>
                  <a:srgbClr val="13253C"/>
                </a:solidFill>
              </a:rPr>
              <a:t>Implementation of the final, approved STP must be complete by March 2022</a:t>
            </a:r>
          </a:p>
          <a:p>
            <a:r>
              <a:rPr lang="en-US" dirty="0">
                <a:solidFill>
                  <a:srgbClr val="13253C"/>
                </a:solidFill>
              </a:rPr>
              <a:t>HFS &amp; DDD are working together to develop our plan</a:t>
            </a:r>
          </a:p>
          <a:p>
            <a:endParaRPr lang="en-US" sz="1400" dirty="0">
              <a:solidFill>
                <a:srgbClr val="13253C"/>
              </a:solidFill>
            </a:endParaRPr>
          </a:p>
          <a:p>
            <a:endParaRPr lang="en-US" sz="1400" dirty="0">
              <a:solidFill>
                <a:srgbClr val="13253C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9209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49778"/>
            <a:ext cx="8342025" cy="4358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3253C"/>
                </a:solidFill>
              </a:rPr>
              <a:t>Things to keep in mind:</a:t>
            </a:r>
          </a:p>
          <a:p>
            <a:pPr marL="0" indent="0">
              <a:buNone/>
            </a:pPr>
            <a:endParaRPr lang="en-US" sz="1100" b="1" dirty="0">
              <a:solidFill>
                <a:srgbClr val="13253C"/>
              </a:solidFill>
            </a:endParaRPr>
          </a:p>
          <a:p>
            <a:r>
              <a:rPr lang="en-US" dirty="0">
                <a:solidFill>
                  <a:srgbClr val="13253C"/>
                </a:solidFill>
              </a:rPr>
              <a:t>HCBS rules set the floor for compliance</a:t>
            </a:r>
          </a:p>
          <a:p>
            <a:r>
              <a:rPr lang="en-US" dirty="0">
                <a:solidFill>
                  <a:srgbClr val="13253C"/>
                </a:solidFill>
              </a:rPr>
              <a:t>CMS has made clear that states can set higher standards </a:t>
            </a:r>
          </a:p>
          <a:p>
            <a:r>
              <a:rPr lang="en-US" dirty="0">
                <a:solidFill>
                  <a:srgbClr val="13253C"/>
                </a:solidFill>
              </a:rPr>
              <a:t>States are encouraged to align their HCBS transition activities with their own state initiatives and other federal obligations:  </a:t>
            </a:r>
          </a:p>
          <a:p>
            <a:pPr lvl="1"/>
            <a:r>
              <a:rPr lang="en-US" dirty="0">
                <a:solidFill>
                  <a:srgbClr val="13253C"/>
                </a:solidFill>
              </a:rPr>
              <a:t>State “Employment First” initiatives</a:t>
            </a:r>
          </a:p>
          <a:p>
            <a:pPr lvl="1"/>
            <a:r>
              <a:rPr lang="en-US" dirty="0">
                <a:solidFill>
                  <a:srgbClr val="13253C"/>
                </a:solidFill>
              </a:rPr>
              <a:t>State’s Workforce Innovation Opportunity Act plans</a:t>
            </a:r>
          </a:p>
          <a:p>
            <a:pPr lvl="1"/>
            <a:r>
              <a:rPr lang="en-US" dirty="0">
                <a:solidFill>
                  <a:srgbClr val="13253C"/>
                </a:solidFill>
              </a:rPr>
              <a:t>Activities to increase integrated, affordable housing</a:t>
            </a:r>
          </a:p>
          <a:p>
            <a:pPr lvl="1"/>
            <a:r>
              <a:rPr lang="en-US" dirty="0">
                <a:solidFill>
                  <a:srgbClr val="13253C"/>
                </a:solidFill>
              </a:rPr>
              <a:t>State’s Olmstead plans, settlement agreements or consent decrees</a:t>
            </a:r>
          </a:p>
          <a:p>
            <a:endParaRPr lang="en-US" sz="1400" dirty="0">
              <a:solidFill>
                <a:srgbClr val="13253C"/>
              </a:solidFill>
            </a:endParaRP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7702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1025525" lvl="3" indent="0">
              <a:spcAft>
                <a:spcPts val="1200"/>
              </a:spcAft>
              <a:buNone/>
            </a:pPr>
            <a:r>
              <a:rPr lang="en-US" sz="2400" b="1" dirty="0"/>
              <a:t>Allison Stark</a:t>
            </a:r>
          </a:p>
          <a:p>
            <a:pPr marL="1025525" lvl="3" indent="0">
              <a:spcAft>
                <a:spcPts val="1200"/>
              </a:spcAft>
              <a:buNone/>
            </a:pPr>
            <a:r>
              <a:rPr lang="en-US" sz="2400" b="1" dirty="0"/>
              <a:t>Director, Division of Developmental Disabilities</a:t>
            </a:r>
          </a:p>
          <a:p>
            <a:pPr marL="1025525" lvl="3" indent="0">
              <a:spcAft>
                <a:spcPts val="1200"/>
              </a:spcAft>
              <a:buNone/>
            </a:pPr>
            <a:r>
              <a:rPr lang="en-US" sz="2400" dirty="0"/>
              <a:t>Illinois Department of Human Services</a:t>
            </a:r>
          </a:p>
          <a:p>
            <a:pPr marL="1025525" lvl="3" indent="0">
              <a:spcAft>
                <a:spcPts val="1200"/>
              </a:spcAft>
              <a:buNone/>
            </a:pPr>
            <a:r>
              <a:rPr lang="en-US" sz="2400" dirty="0"/>
              <a:t>600 East Ash-Building 400, Springfield, IL  62703</a:t>
            </a:r>
          </a:p>
          <a:p>
            <a:pPr marL="1025525" lvl="3" indent="0">
              <a:spcAft>
                <a:spcPts val="1200"/>
              </a:spcAft>
              <a:buNone/>
            </a:pPr>
            <a:r>
              <a:rPr lang="en-US" sz="2400" dirty="0"/>
              <a:t>Tel:  (217) 782 -6803</a:t>
            </a:r>
          </a:p>
          <a:p>
            <a:pPr marL="1025525" lvl="3" indent="0">
              <a:spcAft>
                <a:spcPts val="1200"/>
              </a:spcAft>
              <a:buNone/>
            </a:pPr>
            <a:r>
              <a:rPr lang="en-US" sz="2400" dirty="0"/>
              <a:t>allison.stark@Illinois.gov</a:t>
            </a:r>
          </a:p>
        </p:txBody>
      </p:sp>
    </p:spTree>
    <p:extLst>
      <p:ext uri="{BB962C8B-B14F-4D97-AF65-F5344CB8AC3E}">
        <p14:creationId xmlns:p14="http://schemas.microsoft.com/office/powerpoint/2010/main" val="189423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4231297"/>
          </a:xfrm>
        </p:spPr>
        <p:txBody>
          <a:bodyPr>
            <a:normAutofit/>
          </a:bodyPr>
          <a:lstStyle/>
          <a:p>
            <a:pPr marL="682625" lvl="1" indent="-514350" algn="just">
              <a:spcAft>
                <a:spcPts val="1200"/>
              </a:spcAft>
              <a:buFont typeface="+mj-lt"/>
              <a:buAutoNum type="romanUcPeriod"/>
            </a:pPr>
            <a:r>
              <a:rPr lang="en-US" sz="2400" dirty="0"/>
              <a:t>DDD Priorities</a:t>
            </a:r>
          </a:p>
          <a:p>
            <a:pPr marL="1082675" lvl="2" indent="-514350" algn="just">
              <a:spcAft>
                <a:spcPts val="1200"/>
              </a:spcAft>
            </a:pPr>
            <a:r>
              <a:rPr lang="en-US" sz="2400" dirty="0"/>
              <a:t>DDD Operations</a:t>
            </a:r>
          </a:p>
          <a:p>
            <a:pPr marL="1082675" lvl="2" indent="-514350" algn="just">
              <a:spcAft>
                <a:spcPts val="1200"/>
              </a:spcAft>
            </a:pPr>
            <a:r>
              <a:rPr lang="en-US" sz="2400" dirty="0"/>
              <a:t>Assessment &amp; Investment in Services &amp; Rates</a:t>
            </a:r>
          </a:p>
          <a:p>
            <a:pPr marL="1082675" lvl="2" indent="-514350" algn="just">
              <a:spcAft>
                <a:spcPts val="1200"/>
              </a:spcAft>
            </a:pPr>
            <a:r>
              <a:rPr lang="en-US" sz="2400" dirty="0"/>
              <a:t>Service Expansion</a:t>
            </a:r>
          </a:p>
          <a:p>
            <a:pPr marL="682625" lvl="1" indent="-514350" algn="just">
              <a:spcAft>
                <a:spcPts val="1200"/>
              </a:spcAft>
              <a:buFont typeface="+mj-lt"/>
              <a:buAutoNum type="romanUcPeriod"/>
            </a:pPr>
            <a:r>
              <a:rPr lang="en-US" sz="2400" dirty="0"/>
              <a:t>HCBS Settings Rules</a:t>
            </a:r>
          </a:p>
          <a:p>
            <a:pPr marL="682625" lvl="1" indent="-514350" algn="just">
              <a:spcAft>
                <a:spcPts val="1200"/>
              </a:spcAft>
              <a:buFont typeface="+mj-lt"/>
              <a:buAutoNum type="romanUcPeriod"/>
            </a:pPr>
            <a:r>
              <a:rPr lang="en-US" sz="2400" dirty="0"/>
              <a:t>Status of Illinois Statewide Transition Plan</a:t>
            </a: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2200" b="1" dirty="0"/>
          </a:p>
          <a:p>
            <a:pPr marL="0" lvl="0" indent="0">
              <a:buNone/>
            </a:pP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82073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4231297"/>
          </a:xfrm>
        </p:spPr>
        <p:txBody>
          <a:bodyPr>
            <a:normAutofit/>
          </a:bodyPr>
          <a:lstStyle/>
          <a:p>
            <a:pPr marL="168275" lvl="1" indent="0" algn="just">
              <a:spcAft>
                <a:spcPts val="1200"/>
              </a:spcAft>
              <a:buNone/>
            </a:pPr>
            <a:r>
              <a:rPr lang="en-US" sz="2400" b="1" dirty="0"/>
              <a:t>DDD Operations</a:t>
            </a:r>
            <a:endParaRPr lang="en-US" sz="2400" dirty="0"/>
          </a:p>
          <a:p>
            <a:pPr lvl="0"/>
            <a:r>
              <a:rPr lang="en-US" dirty="0"/>
              <a:t>Consistent and transparent ongoing communication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Establish and seat a DD Advisory Committee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Education for individuals, families and providers on waiver funded services offerings and access</a:t>
            </a:r>
          </a:p>
          <a:p>
            <a:pPr lvl="0"/>
            <a:endParaRPr lang="en-US" dirty="0"/>
          </a:p>
          <a:p>
            <a:r>
              <a:rPr lang="en-US" dirty="0"/>
              <a:t>Revision of Administrative Rules to reflect updates and new expectations of services </a:t>
            </a:r>
          </a:p>
          <a:p>
            <a:pPr marL="0" indent="0">
              <a:buNone/>
            </a:pPr>
            <a:endParaRPr lang="en-US" sz="4300" dirty="0"/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63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4231297"/>
          </a:xfrm>
        </p:spPr>
        <p:txBody>
          <a:bodyPr>
            <a:normAutofit fontScale="47500" lnSpcReduction="20000"/>
          </a:bodyPr>
          <a:lstStyle/>
          <a:p>
            <a:pPr marL="168275" lvl="1" indent="0" algn="just">
              <a:spcAft>
                <a:spcPts val="1200"/>
              </a:spcAft>
              <a:buNone/>
            </a:pPr>
            <a:r>
              <a:rPr lang="en-US" sz="5100" b="1" dirty="0"/>
              <a:t>DDD Operations</a:t>
            </a:r>
            <a:endParaRPr lang="en-US" sz="5100" dirty="0"/>
          </a:p>
          <a:p>
            <a:pPr lvl="0"/>
            <a:r>
              <a:rPr lang="en-US" sz="4300" dirty="0"/>
              <a:t>Strengthen, and create consistency, across our ISCs to better serve individuals and families</a:t>
            </a:r>
          </a:p>
          <a:p>
            <a:pPr marL="0" lvl="0" indent="0">
              <a:buNone/>
            </a:pPr>
            <a:endParaRPr lang="en-US" sz="4300" dirty="0"/>
          </a:p>
          <a:p>
            <a:pPr lvl="0"/>
            <a:r>
              <a:rPr lang="en-US" sz="4300" dirty="0"/>
              <a:t>Rebuild the Bureau of Quality Management (BQM) and strengthen relationship with Bureau of Accreditation, Licensure &amp; Certification (BALC)</a:t>
            </a:r>
          </a:p>
          <a:p>
            <a:pPr lvl="0"/>
            <a:endParaRPr lang="en-US" sz="4300" dirty="0"/>
          </a:p>
          <a:p>
            <a:pPr lvl="0"/>
            <a:r>
              <a:rPr lang="en-US" sz="4300" dirty="0"/>
              <a:t>Strengthen partnerships with Healthcare &amp; Family Services (HFS), Illinois Department of Public Health (IDPH), Office of the Inspector General  (OIG) and other Agencies and Departments that intersect with services for individuals with I/DD</a:t>
            </a:r>
          </a:p>
          <a:p>
            <a:pPr marL="168275" lvl="1" indent="0" algn="just">
              <a:spcAft>
                <a:spcPts val="1200"/>
              </a:spcAft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4870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4160828"/>
          </a:xfrm>
        </p:spPr>
        <p:txBody>
          <a:bodyPr>
            <a:normAutofit lnSpcReduction="10000"/>
          </a:bodyPr>
          <a:lstStyle/>
          <a:p>
            <a:pPr marL="168275" lvl="1" indent="0" algn="just">
              <a:spcAft>
                <a:spcPts val="1200"/>
              </a:spcAft>
              <a:buNone/>
            </a:pPr>
            <a:r>
              <a:rPr lang="en-US" sz="2400" b="1" dirty="0"/>
              <a:t>Assessment &amp; Investment in Services &amp; Rates</a:t>
            </a:r>
            <a:endParaRPr lang="en-US" sz="2400" dirty="0"/>
          </a:p>
          <a:p>
            <a:pPr lvl="0"/>
            <a:r>
              <a:rPr lang="en-US" dirty="0"/>
              <a:t>Work with Navigant Consulting on CILA and ICF/DD rate methodologies and rate recommendations that will stabilize the service system.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Continue to build mechanisms to orient or keep individuals with I/DD in community-based placements</a:t>
            </a:r>
          </a:p>
          <a:p>
            <a:pPr marL="800100" lvl="1"/>
            <a:r>
              <a:rPr lang="en-US" dirty="0"/>
              <a:t>Short-term Stabilization Home (SSH) expansion</a:t>
            </a:r>
          </a:p>
          <a:p>
            <a:pPr marL="800100" lvl="1"/>
            <a:r>
              <a:rPr lang="en-US" dirty="0"/>
              <a:t>SST follow-along for State Operated Developmental Center transitions</a:t>
            </a:r>
          </a:p>
          <a:p>
            <a:pPr marL="800100" lvl="1"/>
            <a:r>
              <a:rPr lang="en-US" dirty="0"/>
              <a:t>Rate recommendations for individuals with exceptional support needs</a:t>
            </a:r>
          </a:p>
        </p:txBody>
      </p:sp>
    </p:spTree>
    <p:extLst>
      <p:ext uri="{BB962C8B-B14F-4D97-AF65-F5344CB8AC3E}">
        <p14:creationId xmlns:p14="http://schemas.microsoft.com/office/powerpoint/2010/main" val="34425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168275" lvl="1" indent="0" algn="just">
              <a:spcAft>
                <a:spcPts val="1200"/>
              </a:spcAft>
              <a:buNone/>
            </a:pPr>
            <a:r>
              <a:rPr lang="en-US" sz="2400" b="1" dirty="0"/>
              <a:t>Service Expansion</a:t>
            </a:r>
          </a:p>
          <a:p>
            <a:pPr lvl="0"/>
            <a:r>
              <a:rPr lang="en-US" dirty="0"/>
              <a:t>Expand competitive integrated employment (CIE)</a:t>
            </a:r>
          </a:p>
          <a:p>
            <a:pPr lvl="1"/>
            <a:r>
              <a:rPr lang="en-US" dirty="0"/>
              <a:t>Implement recommendations made by the State Employment Leadership Network (SELN) &amp; the Rates Employment Training Subcommittee</a:t>
            </a:r>
          </a:p>
          <a:p>
            <a:pPr lvl="1"/>
            <a:r>
              <a:rPr lang="en-US" dirty="0"/>
              <a:t>Hire a Deputy Director of Supported Employment for the Division</a:t>
            </a:r>
          </a:p>
          <a:p>
            <a:pPr lvl="1"/>
            <a:r>
              <a:rPr lang="en-US" dirty="0"/>
              <a:t>Establish base level employment data and goals</a:t>
            </a:r>
          </a:p>
          <a:p>
            <a:pPr lvl="1"/>
            <a:r>
              <a:rPr lang="en-US" dirty="0"/>
              <a:t>Assess and change policies that discourage employment 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9344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DDD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168275" lvl="1" indent="0" algn="just">
              <a:spcAft>
                <a:spcPts val="1200"/>
              </a:spcAft>
              <a:buNone/>
            </a:pPr>
            <a:r>
              <a:rPr lang="en-US" sz="2400" b="1" dirty="0"/>
              <a:t>Service Expansion</a:t>
            </a:r>
            <a:endParaRPr lang="en-US" sz="1400" dirty="0"/>
          </a:p>
          <a:p>
            <a:r>
              <a:rPr lang="en-US" dirty="0"/>
              <a:t>Expand opportunities for the use of assistive technologies and remote supports to better meet individual’s needs and reduce reliance on physical staff support</a:t>
            </a:r>
          </a:p>
          <a:p>
            <a:pPr lvl="1"/>
            <a:r>
              <a:rPr lang="en-US" dirty="0"/>
              <a:t>Use data and feedback from AT pilot</a:t>
            </a:r>
          </a:p>
          <a:p>
            <a:pPr lvl="1"/>
            <a:r>
              <a:rPr lang="en-US" dirty="0"/>
              <a:t>Review waiver for AT coverage (initial and ongoing)</a:t>
            </a:r>
          </a:p>
          <a:p>
            <a:pPr lvl="1"/>
            <a:r>
              <a:rPr lang="en-US" dirty="0"/>
              <a:t>Provider training and TA to providers</a:t>
            </a:r>
          </a:p>
          <a:p>
            <a:pPr lvl="1"/>
            <a:endParaRPr lang="en-US" sz="22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9526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48A84-ECFA-455F-AEB3-FBC094FE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87" y="1638823"/>
            <a:ext cx="7157803" cy="40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HCBS Settings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749778"/>
            <a:ext cx="8229600" cy="38043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8201B-754A-4D9E-8969-0AACCE1ADFC3}"/>
              </a:ext>
            </a:extLst>
          </p:cNvPr>
          <p:cNvSpPr/>
          <p:nvPr/>
        </p:nvSpPr>
        <p:spPr>
          <a:xfrm>
            <a:off x="457199" y="1749778"/>
            <a:ext cx="8347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Key Takeaway:</a:t>
            </a:r>
          </a:p>
          <a:p>
            <a:pPr algn="ctr"/>
            <a:endParaRPr lang="en-US" sz="2400" dirty="0"/>
          </a:p>
          <a:p>
            <a:r>
              <a:rPr lang="en-US" sz="2400" dirty="0"/>
              <a:t>The HCBS Settings Rule ultimate goal is to ensure community access for individuals with I/DD to the </a:t>
            </a:r>
            <a:r>
              <a:rPr lang="en-US" sz="2400" u="sng" dirty="0"/>
              <a:t>same degree as people who don’t receive HCBS services.</a:t>
            </a:r>
          </a:p>
        </p:txBody>
      </p:sp>
    </p:spTree>
    <p:extLst>
      <p:ext uri="{BB962C8B-B14F-4D97-AF65-F5344CB8AC3E}">
        <p14:creationId xmlns:p14="http://schemas.microsoft.com/office/powerpoint/2010/main" val="352481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7F7F7F"/>
      </a:lt1>
      <a:dk2>
        <a:srgbClr val="17375E"/>
      </a:dk2>
      <a:lt2>
        <a:srgbClr val="7F7F7F"/>
      </a:lt2>
      <a:accent1>
        <a:srgbClr val="17375E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C000"/>
      </a:hlink>
      <a:folHlink>
        <a:srgbClr val="DEA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1001</Words>
  <Application>Microsoft Office PowerPoint</Application>
  <PresentationFormat>On-screen Show (4:3)</PresentationFormat>
  <Paragraphs>137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Condensed</vt:lpstr>
      <vt:lpstr>Helvetica CondensedBold</vt:lpstr>
      <vt:lpstr>Wingdings</vt:lpstr>
      <vt:lpstr>Office Theme</vt:lpstr>
      <vt:lpstr>PowerPoint Presentation</vt:lpstr>
      <vt:lpstr>Overview of Presentation</vt:lpstr>
      <vt:lpstr>DDD Priorities</vt:lpstr>
      <vt:lpstr>DDD Priorities</vt:lpstr>
      <vt:lpstr>DDD Priorities</vt:lpstr>
      <vt:lpstr>DDD Priorities</vt:lpstr>
      <vt:lpstr>DDD Priorities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HCBS Settings Rule</vt:lpstr>
      <vt:lpstr>Questions?</vt:lpstr>
    </vt:vector>
  </TitlesOfParts>
  <Company>CMS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Troemper</dc:creator>
  <cp:lastModifiedBy>Stark, Allison</cp:lastModifiedBy>
  <cp:revision>156</cp:revision>
  <cp:lastPrinted>2018-07-19T21:53:47Z</cp:lastPrinted>
  <dcterms:created xsi:type="dcterms:W3CDTF">2017-10-03T18:12:19Z</dcterms:created>
  <dcterms:modified xsi:type="dcterms:W3CDTF">2020-02-04T23:05:39Z</dcterms:modified>
</cp:coreProperties>
</file>