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457" r:id="rId2"/>
    <p:sldId id="278" r:id="rId3"/>
    <p:sldId id="456" r:id="rId4"/>
    <p:sldId id="290" r:id="rId5"/>
    <p:sldId id="312" r:id="rId6"/>
    <p:sldId id="446" r:id="rId7"/>
    <p:sldId id="447" r:id="rId8"/>
    <p:sldId id="292" r:id="rId9"/>
    <p:sldId id="289" r:id="rId10"/>
    <p:sldId id="448" r:id="rId11"/>
    <p:sldId id="449" r:id="rId12"/>
    <p:sldId id="450" r:id="rId13"/>
    <p:sldId id="451" r:id="rId14"/>
    <p:sldId id="304" r:id="rId15"/>
    <p:sldId id="452" r:id="rId16"/>
    <p:sldId id="453" r:id="rId17"/>
    <p:sldId id="334" r:id="rId18"/>
    <p:sldId id="291" r:id="rId19"/>
    <p:sldId id="293" r:id="rId20"/>
    <p:sldId id="294" r:id="rId21"/>
    <p:sldId id="454" r:id="rId22"/>
    <p:sldId id="455" r:id="rId23"/>
    <p:sldId id="285" r:id="rId24"/>
    <p:sldId id="288" r:id="rId25"/>
    <p:sldId id="311" r:id="rId26"/>
    <p:sldId id="295" r:id="rId27"/>
    <p:sldId id="296" r:id="rId28"/>
    <p:sldId id="297" r:id="rId29"/>
    <p:sldId id="298" r:id="rId30"/>
    <p:sldId id="299" r:id="rId31"/>
    <p:sldId id="305" r:id="rId32"/>
    <p:sldId id="306" r:id="rId33"/>
    <p:sldId id="307" r:id="rId34"/>
    <p:sldId id="308" r:id="rId35"/>
    <p:sldId id="256" r:id="rId36"/>
    <p:sldId id="271" r:id="rId37"/>
    <p:sldId id="273" r:id="rId38"/>
    <p:sldId id="257" r:id="rId39"/>
    <p:sldId id="272" r:id="rId40"/>
    <p:sldId id="265" r:id="rId41"/>
    <p:sldId id="266" r:id="rId42"/>
    <p:sldId id="267" r:id="rId43"/>
    <p:sldId id="276" r:id="rId44"/>
    <p:sldId id="275" r:id="rId45"/>
    <p:sldId id="274" r:id="rId46"/>
    <p:sldId id="258" r:id="rId47"/>
    <p:sldId id="259" r:id="rId48"/>
    <p:sldId id="262" r:id="rId49"/>
    <p:sldId id="263" r:id="rId50"/>
    <p:sldId id="269" r:id="rId51"/>
    <p:sldId id="264" r:id="rId52"/>
    <p:sldId id="277" r:id="rId53"/>
    <p:sldId id="458" r:id="rId54"/>
    <p:sldId id="459" r:id="rId55"/>
    <p:sldId id="460" r:id="rId56"/>
    <p:sldId id="260" r:id="rId57"/>
    <p:sldId id="261" r:id="rId58"/>
    <p:sldId id="461" r:id="rId59"/>
    <p:sldId id="281" r:id="rId60"/>
    <p:sldId id="46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67" d="100"/>
          <a:sy n="67" d="100"/>
        </p:scale>
        <p:origin x="5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39587-635D-4F83-BDCE-A62BF70D9C2C}" type="datetimeFigureOut">
              <a:rPr lang="en-US" smtClean="0"/>
              <a:t>2/24/2020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2D1F0-A0CD-4E38-9C56-B67E24378256}" type="slidenum">
              <a:rPr lang="en-US" smtClean="0"/>
              <a:t>‹#›</a:t>
            </a:fld>
            <a:endParaRPr lang="en-US"/>
          </a:p>
        </p:txBody>
      </p:sp>
    </p:spTree>
    <p:extLst>
      <p:ext uri="{BB962C8B-B14F-4D97-AF65-F5344CB8AC3E}">
        <p14:creationId xmlns:p14="http://schemas.microsoft.com/office/powerpoint/2010/main" val="1321094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arching information about the rule.  Centers for Medicaid and Medicare.  The Federal Government Created the Final rule to clarify what  they consider home and community-based services.  An institution is a  mindset not a place.  .</a:t>
            </a:r>
          </a:p>
        </p:txBody>
      </p:sp>
      <p:sp>
        <p:nvSpPr>
          <p:cNvPr id="4" name="Slide Number Placeholder 3"/>
          <p:cNvSpPr>
            <a:spLocks noGrp="1"/>
          </p:cNvSpPr>
          <p:nvPr>
            <p:ph type="sldNum" sz="quarter" idx="10"/>
          </p:nvPr>
        </p:nvSpPr>
        <p:spPr/>
        <p:txBody>
          <a:bodyPr/>
          <a:lstStyle/>
          <a:p>
            <a:fld id="{641FFAB4-0974-43BB-A3ED-BCF0986FCC8F}" type="slidenum">
              <a:rPr lang="en-US" smtClean="0"/>
              <a:t>4</a:t>
            </a:fld>
            <a:endParaRPr lang="en-US"/>
          </a:p>
        </p:txBody>
      </p:sp>
    </p:spTree>
    <p:extLst>
      <p:ext uri="{BB962C8B-B14F-4D97-AF65-F5344CB8AC3E}">
        <p14:creationId xmlns:p14="http://schemas.microsoft.com/office/powerpoint/2010/main" val="4062321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Decorating  who decorates your room? Your house?</a:t>
            </a:r>
          </a:p>
        </p:txBody>
      </p:sp>
      <p:sp>
        <p:nvSpPr>
          <p:cNvPr id="4" name="Slide Number Placeholder 3"/>
          <p:cNvSpPr>
            <a:spLocks noGrp="1"/>
          </p:cNvSpPr>
          <p:nvPr>
            <p:ph type="sldNum" sz="quarter" idx="5"/>
          </p:nvPr>
        </p:nvSpPr>
        <p:spPr/>
        <p:txBody>
          <a:bodyPr/>
          <a:lstStyle/>
          <a:p>
            <a:fld id="{0E26FAF6-3831-47B5-819C-E8A7EBF3109A}" type="slidenum">
              <a:rPr lang="en-US" smtClean="0"/>
              <a:t>14</a:t>
            </a:fld>
            <a:endParaRPr lang="en-US"/>
          </a:p>
        </p:txBody>
      </p:sp>
    </p:spTree>
    <p:extLst>
      <p:ext uri="{BB962C8B-B14F-4D97-AF65-F5344CB8AC3E}">
        <p14:creationId xmlns:p14="http://schemas.microsoft.com/office/powerpoint/2010/main" val="3624000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 schedule and activities</a:t>
            </a:r>
          </a:p>
        </p:txBody>
      </p:sp>
      <p:sp>
        <p:nvSpPr>
          <p:cNvPr id="4" name="Slide Number Placeholder 3"/>
          <p:cNvSpPr>
            <a:spLocks noGrp="1"/>
          </p:cNvSpPr>
          <p:nvPr>
            <p:ph type="sldNum" sz="quarter" idx="5"/>
          </p:nvPr>
        </p:nvSpPr>
        <p:spPr/>
        <p:txBody>
          <a:bodyPr/>
          <a:lstStyle/>
          <a:p>
            <a:fld id="{0E26FAF6-3831-47B5-819C-E8A7EBF3109A}" type="slidenum">
              <a:rPr lang="en-US" smtClean="0"/>
              <a:t>17</a:t>
            </a:fld>
            <a:endParaRPr lang="en-US"/>
          </a:p>
        </p:txBody>
      </p:sp>
    </p:spTree>
    <p:extLst>
      <p:ext uri="{BB962C8B-B14F-4D97-AF65-F5344CB8AC3E}">
        <p14:creationId xmlns:p14="http://schemas.microsoft.com/office/powerpoint/2010/main" val="1904965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to food at any time</a:t>
            </a:r>
          </a:p>
        </p:txBody>
      </p:sp>
      <p:sp>
        <p:nvSpPr>
          <p:cNvPr id="4" name="Slide Number Placeholder 3"/>
          <p:cNvSpPr>
            <a:spLocks noGrp="1"/>
          </p:cNvSpPr>
          <p:nvPr>
            <p:ph type="sldNum" sz="quarter" idx="5"/>
          </p:nvPr>
        </p:nvSpPr>
        <p:spPr/>
        <p:txBody>
          <a:bodyPr/>
          <a:lstStyle/>
          <a:p>
            <a:fld id="{0E26FAF6-3831-47B5-819C-E8A7EBF3109A}" type="slidenum">
              <a:rPr lang="en-US" smtClean="0"/>
              <a:t>18</a:t>
            </a:fld>
            <a:endParaRPr lang="en-US"/>
          </a:p>
        </p:txBody>
      </p:sp>
    </p:spTree>
    <p:extLst>
      <p:ext uri="{BB962C8B-B14F-4D97-AF65-F5344CB8AC3E}">
        <p14:creationId xmlns:p14="http://schemas.microsoft.com/office/powerpoint/2010/main" val="185639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Visitors at any time</a:t>
            </a:r>
          </a:p>
        </p:txBody>
      </p:sp>
      <p:sp>
        <p:nvSpPr>
          <p:cNvPr id="4" name="Slide Number Placeholder 3"/>
          <p:cNvSpPr>
            <a:spLocks noGrp="1"/>
          </p:cNvSpPr>
          <p:nvPr>
            <p:ph type="sldNum" sz="quarter" idx="5"/>
          </p:nvPr>
        </p:nvSpPr>
        <p:spPr/>
        <p:txBody>
          <a:bodyPr/>
          <a:lstStyle/>
          <a:p>
            <a:fld id="{0E26FAF6-3831-47B5-819C-E8A7EBF3109A}" type="slidenum">
              <a:rPr lang="en-US" smtClean="0"/>
              <a:t>19</a:t>
            </a:fld>
            <a:endParaRPr lang="en-US"/>
          </a:p>
        </p:txBody>
      </p:sp>
    </p:spTree>
    <p:extLst>
      <p:ext uri="{BB962C8B-B14F-4D97-AF65-F5344CB8AC3E}">
        <p14:creationId xmlns:p14="http://schemas.microsoft.com/office/powerpoint/2010/main" val="2518930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 is physically accessible</a:t>
            </a:r>
          </a:p>
        </p:txBody>
      </p:sp>
      <p:sp>
        <p:nvSpPr>
          <p:cNvPr id="4" name="Slide Number Placeholder 3"/>
          <p:cNvSpPr>
            <a:spLocks noGrp="1"/>
          </p:cNvSpPr>
          <p:nvPr>
            <p:ph type="sldNum" sz="quarter" idx="5"/>
          </p:nvPr>
        </p:nvSpPr>
        <p:spPr/>
        <p:txBody>
          <a:bodyPr/>
          <a:lstStyle/>
          <a:p>
            <a:fld id="{0E26FAF6-3831-47B5-819C-E8A7EBF3109A}" type="slidenum">
              <a:rPr lang="en-US" smtClean="0"/>
              <a:t>20</a:t>
            </a:fld>
            <a:endParaRPr lang="en-US"/>
          </a:p>
        </p:txBody>
      </p:sp>
    </p:spTree>
    <p:extLst>
      <p:ext uri="{BB962C8B-B14F-4D97-AF65-F5344CB8AC3E}">
        <p14:creationId xmlns:p14="http://schemas.microsoft.com/office/powerpoint/2010/main" val="2028392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Temporary restrictions</a:t>
            </a:r>
          </a:p>
        </p:txBody>
      </p:sp>
      <p:sp>
        <p:nvSpPr>
          <p:cNvPr id="4" name="Slide Number Placeholder 3"/>
          <p:cNvSpPr>
            <a:spLocks noGrp="1"/>
          </p:cNvSpPr>
          <p:nvPr>
            <p:ph type="sldNum" sz="quarter" idx="5"/>
          </p:nvPr>
        </p:nvSpPr>
        <p:spPr/>
        <p:txBody>
          <a:bodyPr/>
          <a:lstStyle/>
          <a:p>
            <a:fld id="{0E26FAF6-3831-47B5-819C-E8A7EBF3109A}" type="slidenum">
              <a:rPr lang="en-US" smtClean="0"/>
              <a:t>21</a:t>
            </a:fld>
            <a:endParaRPr lang="en-US"/>
          </a:p>
        </p:txBody>
      </p:sp>
    </p:spTree>
    <p:extLst>
      <p:ext uri="{BB962C8B-B14F-4D97-AF65-F5344CB8AC3E}">
        <p14:creationId xmlns:p14="http://schemas.microsoft.com/office/powerpoint/2010/main" val="1186260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F7A33-24F4-4451-A402-18EE3CE030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068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9036" indent="-289036">
              <a:buFont typeface="Arial" panose="020B0604020202020204" pitchFamily="34" charset="0"/>
              <a:buChar char="•"/>
            </a:pPr>
            <a:r>
              <a:rPr lang="en-US" dirty="0"/>
              <a:t>Message must come from the top, this is an opportunity for systems change. </a:t>
            </a:r>
          </a:p>
          <a:p>
            <a:endParaRPr lang="en-US" dirty="0"/>
          </a:p>
          <a:p>
            <a:pPr marL="289036" indent="-289036">
              <a:buFont typeface="Arial" panose="020B0604020202020204" pitchFamily="34" charset="0"/>
              <a:buChar char="•"/>
            </a:pPr>
            <a:r>
              <a:rPr lang="en-US" dirty="0"/>
              <a:t>Opportunity to build infrastructure and services. </a:t>
            </a:r>
          </a:p>
          <a:p>
            <a:endParaRPr lang="en-US" dirty="0"/>
          </a:p>
          <a:p>
            <a:pPr marL="289036" indent="-289036">
              <a:buFont typeface="Arial" panose="020B0604020202020204" pitchFamily="34" charset="0"/>
              <a:buChar char="•"/>
            </a:pPr>
            <a:r>
              <a:rPr lang="en-US" dirty="0"/>
              <a:t>Stakeholder input is key, public comment period for every phase of transition planning.</a:t>
            </a:r>
          </a:p>
          <a:p>
            <a:r>
              <a:rPr lang="en-US" dirty="0"/>
              <a:t> </a:t>
            </a:r>
          </a:p>
          <a:p>
            <a:pPr marL="289036" indent="-289036">
              <a:buFont typeface="Arial" panose="020B0604020202020204" pitchFamily="34" charset="0"/>
              <a:buChar char="•"/>
            </a:pPr>
            <a:r>
              <a:rPr lang="en-US" dirty="0"/>
              <a:t>Requires collaboration with state Medicaid agency, state DD agency and Governor’s office.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D1676-979C-4061-A1A3-9182D4B21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645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D1676-979C-4061-A1A3-9182D4B21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085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D1676-979C-4061-A1A3-9182D4B21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38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rule basics when it started, the first thing, conflict free case management person centered planning required in 2014 implemented in Illinois 2016.  Original implementation for the rest of the rule  March 17, 2019.  Please keep in mind that everything we are talking a bout should be in place right now.  Currently four states do not have approved transition plans.  Illinois is one.  The great news is you can make many of these changes right now in residential and day program,.</a:t>
            </a:r>
          </a:p>
          <a:p>
            <a:endParaRPr lang="en-US" dirty="0"/>
          </a:p>
        </p:txBody>
      </p:sp>
      <p:sp>
        <p:nvSpPr>
          <p:cNvPr id="4" name="Slide Number Placeholder 3"/>
          <p:cNvSpPr>
            <a:spLocks noGrp="1"/>
          </p:cNvSpPr>
          <p:nvPr>
            <p:ph type="sldNum" sz="quarter" idx="10"/>
          </p:nvPr>
        </p:nvSpPr>
        <p:spPr/>
        <p:txBody>
          <a:bodyPr/>
          <a:lstStyle/>
          <a:p>
            <a:fld id="{641FFAB4-0974-43BB-A3ED-BCF0986FCC8F}" type="slidenum">
              <a:rPr lang="en-US" smtClean="0"/>
              <a:t>5</a:t>
            </a:fld>
            <a:endParaRPr lang="en-US"/>
          </a:p>
        </p:txBody>
      </p:sp>
    </p:spTree>
    <p:extLst>
      <p:ext uri="{BB962C8B-B14F-4D97-AF65-F5344CB8AC3E}">
        <p14:creationId xmlns:p14="http://schemas.microsoft.com/office/powerpoint/2010/main" val="2377574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D1676-979C-4061-A1A3-9182D4B21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229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solidFill>
                  <a:srgbClr val="FF0000"/>
                </a:solidFill>
              </a:rPr>
              <a:t>States have flexibility to set different standards for existing and new settings through their statewide transition plan</a:t>
            </a:r>
          </a:p>
          <a:p>
            <a:pPr lvl="1"/>
            <a:r>
              <a:rPr lang="en-US" dirty="0"/>
              <a:t>Existing settings must meet the minimum standards set forth in the HCBS rules but the state “may suspend admission to the setting or suspend new provider approval/authorizations for those settings”</a:t>
            </a:r>
          </a:p>
          <a:p>
            <a:pPr lvl="1"/>
            <a:r>
              <a:rPr lang="en-US" dirty="0"/>
              <a:t>State may set standards for “models of service that more fully meet the state’s standards” for HCBS </a:t>
            </a:r>
            <a:r>
              <a:rPr lang="en-US" dirty="0">
                <a:sym typeface="Wingdings" panose="05000000000000000000" pitchFamily="2" charset="2"/>
              </a:rPr>
              <a:t> a “tiered standard so that only those [settings] meeting the optimal standards established by the state will be developed in the future”</a:t>
            </a:r>
          </a:p>
          <a:p>
            <a:pPr lvl="1"/>
            <a:r>
              <a:rPr lang="en-US" dirty="0">
                <a:sym typeface="Wingdings" panose="05000000000000000000" pitchFamily="2" charset="2"/>
              </a:rPr>
              <a:t>The tiered standard can extend beyond the transition plan timeframe</a:t>
            </a:r>
          </a:p>
          <a:p>
            <a:pPr lvl="1"/>
            <a:r>
              <a:rPr lang="en-US" dirty="0">
                <a:solidFill>
                  <a:srgbClr val="FF0000"/>
                </a:solidFill>
                <a:sym typeface="Wingdings" panose="05000000000000000000" pitchFamily="2" charset="2"/>
              </a:rPr>
              <a:t>This allows states to “close the front door” to settings/services</a:t>
            </a: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D1676-979C-4061-A1A3-9182D4B21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98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75F0-4CF6-44F6-8BA0-5BDF14CD6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857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75F0-4CF6-44F6-8BA0-5BDF14CD6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608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75F0-4CF6-44F6-8BA0-5BDF14CD6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95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75F0-4CF6-44F6-8BA0-5BDF14CD6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719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Review:</a:t>
            </a:r>
          </a:p>
          <a:p>
            <a:r>
              <a:rPr lang="en-US" sz="1200" kern="1200" dirty="0">
                <a:solidFill>
                  <a:schemeClr val="tx1"/>
                </a:solidFill>
                <a:effectLst/>
                <a:latin typeface="+mn-lt"/>
                <a:ea typeface="+mn-ea"/>
                <a:cs typeface="+mn-cs"/>
              </a:rPr>
              <a:t>Illinois only spends a little bit of money on home and community-based services (more than 7000 people waiting for services).  We want to make sure we get bang for our buck and that the money spent is for services in the community so people can live, work, learn, play, love in the community like everyone else.</a:t>
            </a:r>
          </a:p>
          <a:p>
            <a:endParaRPr lang="en-US" dirty="0"/>
          </a:p>
        </p:txBody>
      </p:sp>
      <p:sp>
        <p:nvSpPr>
          <p:cNvPr id="4" name="Slide Number Placeholder 3"/>
          <p:cNvSpPr>
            <a:spLocks noGrp="1"/>
          </p:cNvSpPr>
          <p:nvPr>
            <p:ph type="sldNum" sz="quarter" idx="5"/>
          </p:nvPr>
        </p:nvSpPr>
        <p:spPr/>
        <p:txBody>
          <a:bodyPr/>
          <a:lstStyle/>
          <a:p>
            <a:fld id="{A60529FA-3C7F-472D-9B44-0A7371A4D6B9}" type="slidenum">
              <a:rPr lang="en-US" smtClean="0"/>
              <a:t>53</a:t>
            </a:fld>
            <a:endParaRPr lang="en-US"/>
          </a:p>
        </p:txBody>
      </p:sp>
    </p:spTree>
    <p:extLst>
      <p:ext uri="{BB962C8B-B14F-4D97-AF65-F5344CB8AC3E}">
        <p14:creationId xmlns:p14="http://schemas.microsoft.com/office/powerpoint/2010/main" val="2608147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Without a strong transition plan, this will not happen.  We need to tell them:</a:t>
            </a:r>
          </a:p>
          <a:p>
            <a:pPr marL="228600" indent="-228600">
              <a:buAutoNum type="arabicParenR"/>
            </a:pPr>
            <a:r>
              <a:rPr lang="en-US" sz="1200" kern="1200" dirty="0">
                <a:solidFill>
                  <a:schemeClr val="tx1"/>
                </a:solidFill>
                <a:effectLst/>
                <a:latin typeface="+mn-lt"/>
                <a:ea typeface="+mn-ea"/>
                <a:cs typeface="+mn-cs"/>
              </a:rPr>
              <a:t>Strengthening assessment</a:t>
            </a:r>
          </a:p>
          <a:p>
            <a:pPr marL="228600" indent="-228600">
              <a:buAutoNum type="arabicParenR"/>
            </a:pPr>
            <a:r>
              <a:rPr lang="en-US" sz="1200" kern="1200" dirty="0">
                <a:solidFill>
                  <a:schemeClr val="tx1"/>
                </a:solidFill>
                <a:effectLst/>
                <a:latin typeface="+mn-lt"/>
                <a:ea typeface="+mn-ea"/>
                <a:cs typeface="+mn-cs"/>
              </a:rPr>
              <a:t>Has details</a:t>
            </a:r>
          </a:p>
          <a:p>
            <a:pPr marL="228600" indent="-228600">
              <a:buAutoNum type="arabicParenR"/>
            </a:pPr>
            <a:r>
              <a:rPr lang="en-US" sz="1200" kern="1200" dirty="0">
                <a:solidFill>
                  <a:schemeClr val="tx1"/>
                </a:solidFill>
                <a:effectLst/>
                <a:latin typeface="+mn-lt"/>
                <a:ea typeface="+mn-ea"/>
                <a:cs typeface="+mn-cs"/>
              </a:rPr>
              <a:t>Increasing stakeholder involvement</a:t>
            </a:r>
          </a:p>
          <a:p>
            <a:pPr marL="228600" indent="-228600">
              <a:buAutoNum type="arabicParenR"/>
            </a:pPr>
            <a:r>
              <a:rPr lang="en-US" sz="1200" kern="1200" dirty="0">
                <a:solidFill>
                  <a:schemeClr val="tx1"/>
                </a:solidFill>
                <a:effectLst/>
                <a:latin typeface="+mn-lt"/>
                <a:ea typeface="+mn-ea"/>
                <a:cs typeface="+mn-cs"/>
              </a:rPr>
              <a:t>Invest</a:t>
            </a:r>
          </a:p>
          <a:p>
            <a:pPr lvl="0"/>
            <a:r>
              <a:rPr lang="en-US" sz="1200" kern="1200" dirty="0">
                <a:solidFill>
                  <a:schemeClr val="tx1"/>
                </a:solidFill>
                <a:effectLst/>
                <a:latin typeface="+mn-lt"/>
                <a:ea typeface="+mn-ea"/>
                <a:cs typeface="+mn-cs"/>
              </a:rPr>
              <a:t>Make the plan and requirements strong to stay true to the spirit of the rule – redo the tool, strengthen oversight, reporting, transparency and funding</a:t>
            </a:r>
          </a:p>
          <a:p>
            <a:pPr lvl="0"/>
            <a:r>
              <a:rPr lang="en-US" sz="1200" kern="1200" dirty="0">
                <a:solidFill>
                  <a:schemeClr val="tx1"/>
                </a:solidFill>
                <a:effectLst/>
                <a:latin typeface="+mn-lt"/>
                <a:ea typeface="+mn-ea"/>
                <a:cs typeface="+mn-cs"/>
              </a:rPr>
              <a:t>More details</a:t>
            </a:r>
          </a:p>
          <a:p>
            <a:pPr lvl="0"/>
            <a:r>
              <a:rPr lang="en-US" sz="1200" kern="1200" dirty="0">
                <a:solidFill>
                  <a:schemeClr val="tx1"/>
                </a:solidFill>
                <a:effectLst/>
                <a:latin typeface="+mn-lt"/>
                <a:ea typeface="+mn-ea"/>
                <a:cs typeface="+mn-cs"/>
              </a:rPr>
              <a:t>Increase stakeholder involvement at every point, not just now</a:t>
            </a:r>
          </a:p>
          <a:p>
            <a:pPr lvl="0"/>
            <a:r>
              <a:rPr lang="en-US" sz="1200" kern="1200" dirty="0">
                <a:solidFill>
                  <a:schemeClr val="tx1"/>
                </a:solidFill>
                <a:effectLst/>
                <a:latin typeface="+mn-lt"/>
                <a:ea typeface="+mn-ea"/>
                <a:cs typeface="+mn-cs"/>
              </a:rPr>
              <a:t>Put your money where your mouth is as a state to make the settings rule a reality</a:t>
            </a:r>
          </a:p>
          <a:p>
            <a:endParaRPr lang="en-US" dirty="0"/>
          </a:p>
        </p:txBody>
      </p:sp>
      <p:sp>
        <p:nvSpPr>
          <p:cNvPr id="4" name="Slide Number Placeholder 3"/>
          <p:cNvSpPr>
            <a:spLocks noGrp="1"/>
          </p:cNvSpPr>
          <p:nvPr>
            <p:ph type="sldNum" sz="quarter" idx="5"/>
          </p:nvPr>
        </p:nvSpPr>
        <p:spPr/>
        <p:txBody>
          <a:bodyPr/>
          <a:lstStyle/>
          <a:p>
            <a:fld id="{A60529FA-3C7F-472D-9B44-0A7371A4D6B9}" type="slidenum">
              <a:rPr lang="en-US" smtClean="0"/>
              <a:t>54</a:t>
            </a:fld>
            <a:endParaRPr lang="en-US"/>
          </a:p>
        </p:txBody>
      </p:sp>
    </p:spTree>
    <p:extLst>
      <p:ext uri="{BB962C8B-B14F-4D97-AF65-F5344CB8AC3E}">
        <p14:creationId xmlns:p14="http://schemas.microsoft.com/office/powerpoint/2010/main" val="341925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Key points again:</a:t>
            </a:r>
          </a:p>
          <a:p>
            <a:r>
              <a:rPr lang="en-US" sz="1200" kern="1200" dirty="0">
                <a:solidFill>
                  <a:schemeClr val="tx1"/>
                </a:solidFill>
                <a:effectLst/>
                <a:latin typeface="+mn-lt"/>
                <a:ea typeface="+mn-ea"/>
                <a:cs typeface="+mn-cs"/>
              </a:rPr>
              <a:t>Can be from the heart, non technical – this is what community looks like to me</a:t>
            </a:r>
          </a:p>
          <a:p>
            <a:r>
              <a:rPr lang="en-US" sz="1200" kern="1200" dirty="0">
                <a:solidFill>
                  <a:schemeClr val="tx1"/>
                </a:solidFill>
                <a:effectLst/>
                <a:latin typeface="+mn-lt"/>
                <a:ea typeface="+mn-ea"/>
                <a:cs typeface="+mn-cs"/>
              </a:rPr>
              <a:t>This what I/my family wants – this is what we don’t want</a:t>
            </a:r>
          </a:p>
          <a:p>
            <a:r>
              <a:rPr lang="en-US" sz="1200" kern="1200" dirty="0">
                <a:solidFill>
                  <a:schemeClr val="tx1"/>
                </a:solidFill>
                <a:effectLst/>
                <a:latin typeface="+mn-lt"/>
                <a:ea typeface="+mn-ea"/>
                <a:cs typeface="+mn-cs"/>
              </a:rPr>
              <a:t>This is what my organization wants to do but can’t – here are the barriers</a:t>
            </a:r>
          </a:p>
          <a:p>
            <a:endParaRPr lang="en-US" sz="1200" kern="1200" dirty="0">
              <a:solidFill>
                <a:schemeClr val="tx1"/>
              </a:solidFill>
              <a:effectLst/>
              <a:latin typeface="+mn-lt"/>
              <a:ea typeface="+mn-ea"/>
              <a:cs typeface="+mn-cs"/>
            </a:endParaRPr>
          </a:p>
          <a:p>
            <a:pPr marL="0" indent="0">
              <a:buNone/>
            </a:pPr>
            <a:r>
              <a:rPr lang="en-US" dirty="0">
                <a:latin typeface="Tahoma" panose="020B0604030504040204" pitchFamily="34" charset="0"/>
                <a:ea typeface="Tahoma" panose="020B0604030504040204" pitchFamily="34" charset="0"/>
                <a:cs typeface="Tahoma" panose="020B0604030504040204" pitchFamily="34" charset="0"/>
              </a:rPr>
              <a:t>Themes can include:</a:t>
            </a:r>
          </a:p>
          <a:p>
            <a:r>
              <a:rPr lang="en-US" dirty="0">
                <a:latin typeface="Tahoma" panose="020B0604030504040204" pitchFamily="34" charset="0"/>
                <a:ea typeface="Tahoma" panose="020B0604030504040204" pitchFamily="34" charset="0"/>
                <a:cs typeface="Tahoma" panose="020B0604030504040204" pitchFamily="34" charset="0"/>
              </a:rPr>
              <a:t>More frequent stakeholder input – Nothing about us without us</a:t>
            </a:r>
          </a:p>
          <a:p>
            <a:r>
              <a:rPr lang="en-US" dirty="0">
                <a:latin typeface="Tahoma" panose="020B0604030504040204" pitchFamily="34" charset="0"/>
                <a:ea typeface="Tahoma" panose="020B0604030504040204" pitchFamily="34" charset="0"/>
                <a:cs typeface="Tahoma" panose="020B0604030504040204" pitchFamily="34" charset="0"/>
              </a:rPr>
              <a:t>Right assessment tools for all services/settings</a:t>
            </a:r>
          </a:p>
          <a:p>
            <a:r>
              <a:rPr lang="en-US" dirty="0">
                <a:latin typeface="Tahoma" panose="020B0604030504040204" pitchFamily="34" charset="0"/>
                <a:ea typeface="Tahoma" panose="020B0604030504040204" pitchFamily="34" charset="0"/>
                <a:cs typeface="Tahoma" panose="020B0604030504040204" pitchFamily="34" charset="0"/>
              </a:rPr>
              <a:t>Transparency – let us see and understand how Illinois is making the settings rule happen</a:t>
            </a:r>
          </a:p>
          <a:p>
            <a:r>
              <a:rPr lang="en-US" dirty="0">
                <a:latin typeface="Tahoma" panose="020B0604030504040204" pitchFamily="34" charset="0"/>
                <a:ea typeface="Tahoma" panose="020B0604030504040204" pitchFamily="34" charset="0"/>
                <a:cs typeface="Tahoma" panose="020B0604030504040204" pitchFamily="34" charset="0"/>
              </a:rPr>
              <a:t>Communications – talk to us often</a:t>
            </a:r>
          </a:p>
          <a:p>
            <a:r>
              <a:rPr lang="en-US" dirty="0">
                <a:latin typeface="Tahoma" panose="020B0604030504040204" pitchFamily="34" charset="0"/>
                <a:ea typeface="Tahoma" panose="020B0604030504040204" pitchFamily="34" charset="0"/>
                <a:cs typeface="Tahoma" panose="020B0604030504040204" pitchFamily="34" charset="0"/>
              </a:rPr>
              <a:t>Increased investment in community living to make it happen – Put IL’s money where its mouth is!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60529FA-3C7F-472D-9B44-0A7371A4D6B9}" type="slidenum">
              <a:rPr lang="en-US" smtClean="0"/>
              <a:t>57</a:t>
            </a:fld>
            <a:endParaRPr lang="en-US"/>
          </a:p>
        </p:txBody>
      </p:sp>
    </p:spTree>
    <p:extLst>
      <p:ext uri="{BB962C8B-B14F-4D97-AF65-F5344CB8AC3E}">
        <p14:creationId xmlns:p14="http://schemas.microsoft.com/office/powerpoint/2010/main" val="932246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Highlight - themes: </a:t>
            </a:r>
          </a:p>
          <a:p>
            <a:pPr lvl="0"/>
            <a:r>
              <a:rPr lang="en-US" sz="1200" kern="1200" dirty="0">
                <a:solidFill>
                  <a:schemeClr val="tx1"/>
                </a:solidFill>
                <a:effectLst/>
                <a:latin typeface="+mn-lt"/>
                <a:ea typeface="+mn-ea"/>
                <a:cs typeface="+mn-cs"/>
              </a:rPr>
              <a:t>Assessments</a:t>
            </a:r>
          </a:p>
          <a:p>
            <a:pPr lvl="0"/>
            <a:r>
              <a:rPr lang="en-US" sz="1200" kern="1200" dirty="0">
                <a:solidFill>
                  <a:schemeClr val="tx1"/>
                </a:solidFill>
                <a:effectLst/>
                <a:latin typeface="+mn-lt"/>
                <a:ea typeface="+mn-ea"/>
                <a:cs typeface="+mn-cs"/>
              </a:rPr>
              <a:t>Make the plan and requirements strong to stay true to the spirit of the rule – </a:t>
            </a:r>
          </a:p>
          <a:p>
            <a:pPr lvl="0"/>
            <a:r>
              <a:rPr lang="en-US" sz="1200" kern="1200" dirty="0">
                <a:solidFill>
                  <a:schemeClr val="tx1"/>
                </a:solidFill>
                <a:effectLst/>
                <a:latin typeface="+mn-lt"/>
                <a:ea typeface="+mn-ea"/>
                <a:cs typeface="+mn-cs"/>
              </a:rPr>
              <a:t>	Consistent assessment,</a:t>
            </a:r>
          </a:p>
          <a:p>
            <a:pPr lvl="0"/>
            <a:r>
              <a:rPr lang="en-US" sz="1200" kern="1200" dirty="0">
                <a:solidFill>
                  <a:schemeClr val="tx1"/>
                </a:solidFill>
                <a:effectLst/>
                <a:latin typeface="+mn-lt"/>
                <a:ea typeface="+mn-ea"/>
                <a:cs typeface="+mn-cs"/>
              </a:rPr>
              <a:t>	redo the tool, strengthen oversight, reporting, transparency and funding</a:t>
            </a:r>
          </a:p>
          <a:p>
            <a:pPr lvl="0"/>
            <a:r>
              <a:rPr lang="en-US" sz="1200" kern="1200" dirty="0">
                <a:solidFill>
                  <a:schemeClr val="tx1"/>
                </a:solidFill>
                <a:effectLst/>
                <a:latin typeface="+mn-lt"/>
                <a:ea typeface="+mn-ea"/>
                <a:cs typeface="+mn-cs"/>
              </a:rPr>
              <a:t>Strong assessments</a:t>
            </a:r>
          </a:p>
          <a:p>
            <a:pPr lvl="0"/>
            <a:r>
              <a:rPr lang="en-US" sz="1200" kern="1200" dirty="0">
                <a:solidFill>
                  <a:schemeClr val="tx1"/>
                </a:solidFill>
                <a:effectLst/>
                <a:latin typeface="+mn-lt"/>
                <a:ea typeface="+mn-ea"/>
                <a:cs typeface="+mn-cs"/>
              </a:rPr>
              <a:t>Increase stakeholder involvement at every point, not just now</a:t>
            </a:r>
          </a:p>
          <a:p>
            <a:pPr lvl="0"/>
            <a:r>
              <a:rPr lang="en-US" sz="1200" kern="1200" dirty="0">
                <a:solidFill>
                  <a:schemeClr val="tx1"/>
                </a:solidFill>
                <a:effectLst/>
                <a:latin typeface="+mn-lt"/>
                <a:ea typeface="+mn-ea"/>
                <a:cs typeface="+mn-cs"/>
              </a:rPr>
              <a:t>Communications transparencies - </a:t>
            </a:r>
          </a:p>
          <a:p>
            <a:pPr lvl="0"/>
            <a:r>
              <a:rPr lang="en-US" sz="1200" kern="1200" dirty="0">
                <a:solidFill>
                  <a:schemeClr val="tx1"/>
                </a:solidFill>
                <a:effectLst/>
                <a:latin typeface="+mn-lt"/>
                <a:ea typeface="+mn-ea"/>
                <a:cs typeface="+mn-cs"/>
              </a:rPr>
              <a:t>Put your money where your mouth is as a state to make the settings rule a reality</a:t>
            </a:r>
          </a:p>
          <a:p>
            <a:pPr marL="0" indent="0">
              <a:buNone/>
            </a:pPr>
            <a:endParaRPr lang="en-US" sz="1200" kern="1200" dirty="0">
              <a:solidFill>
                <a:schemeClr val="tx1"/>
              </a:solidFill>
              <a:effectLst/>
              <a:latin typeface="+mn-lt"/>
              <a:ea typeface="+mn-ea"/>
              <a:cs typeface="+mn-cs"/>
            </a:endParaRPr>
          </a:p>
          <a:p>
            <a:pPr marL="228600" indent="-228600">
              <a:buAutoNum type="arabicParenR"/>
            </a:pPr>
            <a:r>
              <a:rPr lang="en-US" sz="1200" kern="1200" dirty="0">
                <a:solidFill>
                  <a:schemeClr val="tx1"/>
                </a:solidFill>
                <a:effectLst/>
                <a:latin typeface="+mn-lt"/>
                <a:ea typeface="+mn-ea"/>
                <a:cs typeface="+mn-cs"/>
              </a:rPr>
              <a:t>Strengthening assessment</a:t>
            </a:r>
          </a:p>
          <a:p>
            <a:pPr marL="228600" indent="-228600">
              <a:buAutoNum type="arabicParenR"/>
            </a:pPr>
            <a:r>
              <a:rPr lang="en-US" sz="1200" kern="1200" dirty="0">
                <a:solidFill>
                  <a:schemeClr val="tx1"/>
                </a:solidFill>
                <a:effectLst/>
                <a:latin typeface="+mn-lt"/>
                <a:ea typeface="+mn-ea"/>
                <a:cs typeface="+mn-cs"/>
              </a:rPr>
              <a:t>Providing more details</a:t>
            </a:r>
          </a:p>
          <a:p>
            <a:pPr marL="228600" indent="-228600">
              <a:buAutoNum type="arabicParenR"/>
            </a:pPr>
            <a:r>
              <a:rPr lang="en-US" sz="1200" kern="1200" dirty="0">
                <a:solidFill>
                  <a:schemeClr val="tx1"/>
                </a:solidFill>
                <a:effectLst/>
                <a:latin typeface="+mn-lt"/>
                <a:ea typeface="+mn-ea"/>
                <a:cs typeface="+mn-cs"/>
              </a:rPr>
              <a:t>Increasing stakeholder involvement</a:t>
            </a:r>
          </a:p>
          <a:p>
            <a:pPr marL="228600" indent="-228600">
              <a:buAutoNum type="arabicParenR"/>
            </a:pPr>
            <a:r>
              <a:rPr lang="en-US" sz="1200" kern="1200" dirty="0">
                <a:solidFill>
                  <a:schemeClr val="tx1"/>
                </a:solidFill>
                <a:effectLst/>
                <a:latin typeface="+mn-lt"/>
                <a:ea typeface="+mn-ea"/>
                <a:cs typeface="+mn-cs"/>
              </a:rPr>
              <a:t>Invest</a:t>
            </a:r>
          </a:p>
          <a:p>
            <a:pPr lvl="0"/>
            <a:r>
              <a:rPr lang="en-US" sz="1200" kern="1200" dirty="0">
                <a:solidFill>
                  <a:schemeClr val="tx1"/>
                </a:solidFill>
                <a:effectLst/>
                <a:latin typeface="+mn-lt"/>
                <a:ea typeface="+mn-ea"/>
                <a:cs typeface="+mn-cs"/>
              </a:rPr>
              <a:t>Make the plan and requirements strong to stay true to the spirit of the rule – redo the tool, strengthen oversight, reporting, transparency and funding</a:t>
            </a:r>
          </a:p>
          <a:p>
            <a:pPr lvl="0"/>
            <a:r>
              <a:rPr lang="en-US" sz="1200" kern="1200" dirty="0">
                <a:solidFill>
                  <a:schemeClr val="tx1"/>
                </a:solidFill>
                <a:effectLst/>
                <a:latin typeface="+mn-lt"/>
                <a:ea typeface="+mn-ea"/>
                <a:cs typeface="+mn-cs"/>
              </a:rPr>
              <a:t>More details</a:t>
            </a:r>
          </a:p>
          <a:p>
            <a:pPr lvl="0"/>
            <a:r>
              <a:rPr lang="en-US" sz="1200" kern="1200" dirty="0">
                <a:solidFill>
                  <a:schemeClr val="tx1"/>
                </a:solidFill>
                <a:effectLst/>
                <a:latin typeface="+mn-lt"/>
                <a:ea typeface="+mn-ea"/>
                <a:cs typeface="+mn-cs"/>
              </a:rPr>
              <a:t>Increase stakeholder involvement at every point, not just now</a:t>
            </a:r>
          </a:p>
          <a:p>
            <a:endParaRPr lang="en-US" dirty="0"/>
          </a:p>
        </p:txBody>
      </p:sp>
      <p:sp>
        <p:nvSpPr>
          <p:cNvPr id="4" name="Slide Number Placeholder 3"/>
          <p:cNvSpPr>
            <a:spLocks noGrp="1"/>
          </p:cNvSpPr>
          <p:nvPr>
            <p:ph type="sldNum" sz="quarter" idx="5"/>
          </p:nvPr>
        </p:nvSpPr>
        <p:spPr/>
        <p:txBody>
          <a:bodyPr/>
          <a:lstStyle/>
          <a:p>
            <a:fld id="{A60529FA-3C7F-472D-9B44-0A7371A4D6B9}" type="slidenum">
              <a:rPr lang="en-US" smtClean="0"/>
              <a:t>58</a:t>
            </a:fld>
            <a:endParaRPr lang="en-US"/>
          </a:p>
        </p:txBody>
      </p:sp>
    </p:spTree>
    <p:extLst>
      <p:ext uri="{BB962C8B-B14F-4D97-AF65-F5344CB8AC3E}">
        <p14:creationId xmlns:p14="http://schemas.microsoft.com/office/powerpoint/2010/main" val="1142799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centered planning</a:t>
            </a:r>
          </a:p>
        </p:txBody>
      </p:sp>
      <p:sp>
        <p:nvSpPr>
          <p:cNvPr id="4" name="Slide Number Placeholder 3"/>
          <p:cNvSpPr>
            <a:spLocks noGrp="1"/>
          </p:cNvSpPr>
          <p:nvPr>
            <p:ph type="sldNum" sz="quarter" idx="5"/>
          </p:nvPr>
        </p:nvSpPr>
        <p:spPr/>
        <p:txBody>
          <a:bodyPr/>
          <a:lstStyle/>
          <a:p>
            <a:fld id="{0E26FAF6-3831-47B5-819C-E8A7EBF3109A}" type="slidenum">
              <a:rPr lang="en-US" smtClean="0"/>
              <a:t>7</a:t>
            </a:fld>
            <a:endParaRPr lang="en-US"/>
          </a:p>
        </p:txBody>
      </p:sp>
    </p:spTree>
    <p:extLst>
      <p:ext uri="{BB962C8B-B14F-4D97-AF65-F5344CB8AC3E}">
        <p14:creationId xmlns:p14="http://schemas.microsoft.com/office/powerpoint/2010/main" val="3593580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Drill down on the rule</a:t>
            </a:r>
          </a:p>
          <a:p>
            <a:endParaRPr lang="en-US" dirty="0"/>
          </a:p>
          <a:p>
            <a:r>
              <a:rPr lang="en-US" dirty="0"/>
              <a:t>About Funding- does not include ICF/DD’s because they  do not receive HCBS funding</a:t>
            </a:r>
          </a:p>
          <a:p>
            <a:endParaRPr lang="en-US" dirty="0"/>
          </a:p>
        </p:txBody>
      </p:sp>
      <p:sp>
        <p:nvSpPr>
          <p:cNvPr id="4" name="Slide Number Placeholder 3"/>
          <p:cNvSpPr>
            <a:spLocks noGrp="1"/>
          </p:cNvSpPr>
          <p:nvPr>
            <p:ph type="sldNum" sz="quarter" idx="10"/>
          </p:nvPr>
        </p:nvSpPr>
        <p:spPr/>
        <p:txBody>
          <a:bodyPr/>
          <a:lstStyle/>
          <a:p>
            <a:fld id="{641FFAB4-0974-43BB-A3ED-BCF0986FCC8F}" type="slidenum">
              <a:rPr lang="en-US" smtClean="0"/>
              <a:t>8</a:t>
            </a:fld>
            <a:endParaRPr lang="en-US"/>
          </a:p>
        </p:txBody>
      </p:sp>
    </p:spTree>
    <p:extLst>
      <p:ext uri="{BB962C8B-B14F-4D97-AF65-F5344CB8AC3E}">
        <p14:creationId xmlns:p14="http://schemas.microsoft.com/office/powerpoint/2010/main" val="3946457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1FFAB4-0974-43BB-A3ED-BCF0986FCC8F}" type="slidenum">
              <a:rPr lang="en-US" smtClean="0"/>
              <a:t>9</a:t>
            </a:fld>
            <a:endParaRPr lang="en-US"/>
          </a:p>
        </p:txBody>
      </p:sp>
    </p:spTree>
    <p:extLst>
      <p:ext uri="{BB962C8B-B14F-4D97-AF65-F5344CB8AC3E}">
        <p14:creationId xmlns:p14="http://schemas.microsoft.com/office/powerpoint/2010/main" val="1386749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in residential will have a lease.  Tavarus- talk about what is included in your lease.  Leanne talk about what should be included in leases for people in </a:t>
            </a:r>
            <a:r>
              <a:rPr lang="en-US" dirty="0" err="1"/>
              <a:t>Cila</a:t>
            </a:r>
            <a:r>
              <a:rPr lang="en-US" dirty="0"/>
              <a:t>- Decorations, house rules  etc.  If it is not in your lease where you live it should not be in theirs.  </a:t>
            </a:r>
          </a:p>
          <a:p>
            <a:r>
              <a:rPr lang="en-US" dirty="0"/>
              <a:t>Talk about house rules</a:t>
            </a:r>
          </a:p>
          <a:p>
            <a:r>
              <a:rPr lang="en-US" dirty="0"/>
              <a:t>No eating other than kitchen</a:t>
            </a:r>
          </a:p>
          <a:p>
            <a:r>
              <a:rPr lang="en-US" dirty="0"/>
              <a:t>Pop machine in the dining room</a:t>
            </a:r>
          </a:p>
          <a:p>
            <a:r>
              <a:rPr lang="en-US" dirty="0"/>
              <a:t>Bedtimes</a:t>
            </a:r>
          </a:p>
          <a:p>
            <a:endParaRPr lang="en-US" dirty="0"/>
          </a:p>
        </p:txBody>
      </p:sp>
      <p:sp>
        <p:nvSpPr>
          <p:cNvPr id="4" name="Slide Number Placeholder 3"/>
          <p:cNvSpPr>
            <a:spLocks noGrp="1"/>
          </p:cNvSpPr>
          <p:nvPr>
            <p:ph type="sldNum" sz="quarter" idx="5"/>
          </p:nvPr>
        </p:nvSpPr>
        <p:spPr/>
        <p:txBody>
          <a:bodyPr/>
          <a:lstStyle/>
          <a:p>
            <a:fld id="{0E26FAF6-3831-47B5-819C-E8A7EBF3109A}" type="slidenum">
              <a:rPr lang="en-US" smtClean="0"/>
              <a:t>10</a:t>
            </a:fld>
            <a:endParaRPr lang="en-US"/>
          </a:p>
        </p:txBody>
      </p:sp>
    </p:spTree>
    <p:extLst>
      <p:ext uri="{BB962C8B-B14F-4D97-AF65-F5344CB8AC3E}">
        <p14:creationId xmlns:p14="http://schemas.microsoft.com/office/powerpoint/2010/main" val="340038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to privacy</a:t>
            </a:r>
          </a:p>
        </p:txBody>
      </p:sp>
      <p:sp>
        <p:nvSpPr>
          <p:cNvPr id="4" name="Slide Number Placeholder 3"/>
          <p:cNvSpPr>
            <a:spLocks noGrp="1"/>
          </p:cNvSpPr>
          <p:nvPr>
            <p:ph type="sldNum" sz="quarter" idx="5"/>
          </p:nvPr>
        </p:nvSpPr>
        <p:spPr/>
        <p:txBody>
          <a:bodyPr/>
          <a:lstStyle/>
          <a:p>
            <a:fld id="{0E26FAF6-3831-47B5-819C-E8A7EBF3109A}" type="slidenum">
              <a:rPr lang="en-US" smtClean="0"/>
              <a:t>11</a:t>
            </a:fld>
            <a:endParaRPr lang="en-US"/>
          </a:p>
        </p:txBody>
      </p:sp>
    </p:spTree>
    <p:extLst>
      <p:ext uri="{BB962C8B-B14F-4D97-AF65-F5344CB8AC3E}">
        <p14:creationId xmlns:p14="http://schemas.microsoft.com/office/powerpoint/2010/main" val="2674434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keys</a:t>
            </a:r>
          </a:p>
        </p:txBody>
      </p:sp>
      <p:sp>
        <p:nvSpPr>
          <p:cNvPr id="4" name="Slide Number Placeholder 3"/>
          <p:cNvSpPr>
            <a:spLocks noGrp="1"/>
          </p:cNvSpPr>
          <p:nvPr>
            <p:ph type="sldNum" sz="quarter" idx="5"/>
          </p:nvPr>
        </p:nvSpPr>
        <p:spPr/>
        <p:txBody>
          <a:bodyPr/>
          <a:lstStyle/>
          <a:p>
            <a:fld id="{0E26FAF6-3831-47B5-819C-E8A7EBF3109A}" type="slidenum">
              <a:rPr lang="en-US" smtClean="0"/>
              <a:t>12</a:t>
            </a:fld>
            <a:endParaRPr lang="en-US"/>
          </a:p>
        </p:txBody>
      </p:sp>
    </p:spTree>
    <p:extLst>
      <p:ext uri="{BB962C8B-B14F-4D97-AF65-F5344CB8AC3E}">
        <p14:creationId xmlns:p14="http://schemas.microsoft.com/office/powerpoint/2010/main" val="1396284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Choice of roommate </a:t>
            </a:r>
            <a:r>
              <a:rPr lang="en-US" dirty="0" err="1"/>
              <a:t>Isc</a:t>
            </a:r>
            <a:r>
              <a:rPr lang="en-US" dirty="0"/>
              <a:t> is required to ask where someone wants to live and honor that request</a:t>
            </a:r>
          </a:p>
          <a:p>
            <a:r>
              <a:rPr lang="en-US" dirty="0"/>
              <a:t>Satisfied </a:t>
            </a:r>
          </a:p>
          <a:p>
            <a:r>
              <a:rPr lang="en-US" dirty="0"/>
              <a:t>Own room or roommate </a:t>
            </a:r>
          </a:p>
        </p:txBody>
      </p:sp>
      <p:sp>
        <p:nvSpPr>
          <p:cNvPr id="4" name="Slide Number Placeholder 3"/>
          <p:cNvSpPr>
            <a:spLocks noGrp="1"/>
          </p:cNvSpPr>
          <p:nvPr>
            <p:ph type="sldNum" sz="quarter" idx="5"/>
          </p:nvPr>
        </p:nvSpPr>
        <p:spPr/>
        <p:txBody>
          <a:bodyPr/>
          <a:lstStyle/>
          <a:p>
            <a:fld id="{0E26FAF6-3831-47B5-819C-E8A7EBF3109A}" type="slidenum">
              <a:rPr lang="en-US" smtClean="0"/>
              <a:t>13</a:t>
            </a:fld>
            <a:endParaRPr lang="en-US"/>
          </a:p>
        </p:txBody>
      </p:sp>
    </p:spTree>
    <p:extLst>
      <p:ext uri="{BB962C8B-B14F-4D97-AF65-F5344CB8AC3E}">
        <p14:creationId xmlns:p14="http://schemas.microsoft.com/office/powerpoint/2010/main" val="1970727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A55AE-EA92-428A-89F4-9A98DD8C53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AD73DC-3B54-44A5-AEF1-2566F9E2BA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0A1EDE-0E35-48D7-8103-DC76B0ED08EE}"/>
              </a:ext>
            </a:extLst>
          </p:cNvPr>
          <p:cNvSpPr>
            <a:spLocks noGrp="1"/>
          </p:cNvSpPr>
          <p:nvPr>
            <p:ph type="dt" sz="half" idx="10"/>
          </p:nvPr>
        </p:nvSpPr>
        <p:spPr/>
        <p:txBody>
          <a:bodyPr/>
          <a:lstStyle/>
          <a:p>
            <a:fld id="{E5995079-34A3-4BC3-B554-01FE400BFD98}" type="datetimeFigureOut">
              <a:rPr lang="en-US" smtClean="0"/>
              <a:t>2/24/2020</a:t>
            </a:fld>
            <a:endParaRPr lang="en-US"/>
          </a:p>
        </p:txBody>
      </p:sp>
      <p:sp>
        <p:nvSpPr>
          <p:cNvPr id="5" name="Footer Placeholder 4">
            <a:extLst>
              <a:ext uri="{FF2B5EF4-FFF2-40B4-BE49-F238E27FC236}">
                <a16:creationId xmlns:a16="http://schemas.microsoft.com/office/drawing/2014/main" id="{98EE9721-DF92-4DCE-9CB7-8B9E9B00CB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FEF59-93E7-4086-8639-C8FC356E58CD}"/>
              </a:ext>
            </a:extLst>
          </p:cNvPr>
          <p:cNvSpPr>
            <a:spLocks noGrp="1"/>
          </p:cNvSpPr>
          <p:nvPr>
            <p:ph type="sldNum" sz="quarter" idx="12"/>
          </p:nvPr>
        </p:nvSpPr>
        <p:spPr/>
        <p:txBody>
          <a:bodyPr/>
          <a:lstStyle/>
          <a:p>
            <a:fld id="{644C15F7-1D67-4849-9165-57B5DBBEEB32}" type="slidenum">
              <a:rPr lang="en-US" smtClean="0"/>
              <a:t>‹#›</a:t>
            </a:fld>
            <a:endParaRPr lang="en-US"/>
          </a:p>
        </p:txBody>
      </p:sp>
    </p:spTree>
    <p:extLst>
      <p:ext uri="{BB962C8B-B14F-4D97-AF65-F5344CB8AC3E}">
        <p14:creationId xmlns:p14="http://schemas.microsoft.com/office/powerpoint/2010/main" val="2939701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CBB3C-741C-410B-85EF-C05A40FE3A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F3FBCD-B17E-477D-9C34-9BE6B84791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0D2794-EE3C-41A0-8DD4-E8F91B813B1A}"/>
              </a:ext>
            </a:extLst>
          </p:cNvPr>
          <p:cNvSpPr>
            <a:spLocks noGrp="1"/>
          </p:cNvSpPr>
          <p:nvPr>
            <p:ph type="dt" sz="half" idx="10"/>
          </p:nvPr>
        </p:nvSpPr>
        <p:spPr/>
        <p:txBody>
          <a:bodyPr/>
          <a:lstStyle/>
          <a:p>
            <a:fld id="{E5995079-34A3-4BC3-B554-01FE400BFD98}" type="datetimeFigureOut">
              <a:rPr lang="en-US" smtClean="0"/>
              <a:t>2/24/2020</a:t>
            </a:fld>
            <a:endParaRPr lang="en-US"/>
          </a:p>
        </p:txBody>
      </p:sp>
      <p:sp>
        <p:nvSpPr>
          <p:cNvPr id="5" name="Footer Placeholder 4">
            <a:extLst>
              <a:ext uri="{FF2B5EF4-FFF2-40B4-BE49-F238E27FC236}">
                <a16:creationId xmlns:a16="http://schemas.microsoft.com/office/drawing/2014/main" id="{015DBA7F-38CC-4EA5-95A6-2949F3891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387C5-7805-4413-A301-698BEB985F1F}"/>
              </a:ext>
            </a:extLst>
          </p:cNvPr>
          <p:cNvSpPr>
            <a:spLocks noGrp="1"/>
          </p:cNvSpPr>
          <p:nvPr>
            <p:ph type="sldNum" sz="quarter" idx="12"/>
          </p:nvPr>
        </p:nvSpPr>
        <p:spPr/>
        <p:txBody>
          <a:bodyPr/>
          <a:lstStyle/>
          <a:p>
            <a:fld id="{644C15F7-1D67-4849-9165-57B5DBBEEB32}" type="slidenum">
              <a:rPr lang="en-US" smtClean="0"/>
              <a:t>‹#›</a:t>
            </a:fld>
            <a:endParaRPr lang="en-US"/>
          </a:p>
        </p:txBody>
      </p:sp>
    </p:spTree>
    <p:extLst>
      <p:ext uri="{BB962C8B-B14F-4D97-AF65-F5344CB8AC3E}">
        <p14:creationId xmlns:p14="http://schemas.microsoft.com/office/powerpoint/2010/main" val="1819090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01376B-1EC0-48A3-AC24-20075E5759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BD7EBA-EDF1-4FED-8F39-53D7BF8690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EEF463-1FCF-46EF-89DE-F9D51F8B8DB2}"/>
              </a:ext>
            </a:extLst>
          </p:cNvPr>
          <p:cNvSpPr>
            <a:spLocks noGrp="1"/>
          </p:cNvSpPr>
          <p:nvPr>
            <p:ph type="dt" sz="half" idx="10"/>
          </p:nvPr>
        </p:nvSpPr>
        <p:spPr/>
        <p:txBody>
          <a:bodyPr/>
          <a:lstStyle/>
          <a:p>
            <a:fld id="{E5995079-34A3-4BC3-B554-01FE400BFD98}" type="datetimeFigureOut">
              <a:rPr lang="en-US" smtClean="0"/>
              <a:t>2/24/2020</a:t>
            </a:fld>
            <a:endParaRPr lang="en-US"/>
          </a:p>
        </p:txBody>
      </p:sp>
      <p:sp>
        <p:nvSpPr>
          <p:cNvPr id="5" name="Footer Placeholder 4">
            <a:extLst>
              <a:ext uri="{FF2B5EF4-FFF2-40B4-BE49-F238E27FC236}">
                <a16:creationId xmlns:a16="http://schemas.microsoft.com/office/drawing/2014/main" id="{B33AD828-E98A-47F0-A619-8E06FAE3C8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EF4D7-B06D-421C-ADF8-7922EAF65B7E}"/>
              </a:ext>
            </a:extLst>
          </p:cNvPr>
          <p:cNvSpPr>
            <a:spLocks noGrp="1"/>
          </p:cNvSpPr>
          <p:nvPr>
            <p:ph type="sldNum" sz="quarter" idx="12"/>
          </p:nvPr>
        </p:nvSpPr>
        <p:spPr/>
        <p:txBody>
          <a:bodyPr/>
          <a:lstStyle/>
          <a:p>
            <a:fld id="{644C15F7-1D67-4849-9165-57B5DBBEEB32}" type="slidenum">
              <a:rPr lang="en-US" smtClean="0"/>
              <a:t>‹#›</a:t>
            </a:fld>
            <a:endParaRPr lang="en-US"/>
          </a:p>
        </p:txBody>
      </p:sp>
    </p:spTree>
    <p:extLst>
      <p:ext uri="{BB962C8B-B14F-4D97-AF65-F5344CB8AC3E}">
        <p14:creationId xmlns:p14="http://schemas.microsoft.com/office/powerpoint/2010/main" val="3772168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7AC14-CDA9-49A0-87D3-848F250929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159F6-C07F-41F4-919B-C8138DCE6A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E75CE-8272-4777-927D-DDC01BEE4DC6}"/>
              </a:ext>
            </a:extLst>
          </p:cNvPr>
          <p:cNvSpPr>
            <a:spLocks noGrp="1"/>
          </p:cNvSpPr>
          <p:nvPr>
            <p:ph type="dt" sz="half" idx="10"/>
          </p:nvPr>
        </p:nvSpPr>
        <p:spPr/>
        <p:txBody>
          <a:bodyPr/>
          <a:lstStyle/>
          <a:p>
            <a:fld id="{E5995079-34A3-4BC3-B554-01FE400BFD98}" type="datetimeFigureOut">
              <a:rPr lang="en-US" smtClean="0"/>
              <a:t>2/24/2020</a:t>
            </a:fld>
            <a:endParaRPr lang="en-US"/>
          </a:p>
        </p:txBody>
      </p:sp>
      <p:sp>
        <p:nvSpPr>
          <p:cNvPr id="5" name="Footer Placeholder 4">
            <a:extLst>
              <a:ext uri="{FF2B5EF4-FFF2-40B4-BE49-F238E27FC236}">
                <a16:creationId xmlns:a16="http://schemas.microsoft.com/office/drawing/2014/main" id="{9A70A4A2-56D6-4886-83A6-9E32E4EA3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4493BD-51CD-46E2-8BD6-70A4C91C60A7}"/>
              </a:ext>
            </a:extLst>
          </p:cNvPr>
          <p:cNvSpPr>
            <a:spLocks noGrp="1"/>
          </p:cNvSpPr>
          <p:nvPr>
            <p:ph type="sldNum" sz="quarter" idx="12"/>
          </p:nvPr>
        </p:nvSpPr>
        <p:spPr/>
        <p:txBody>
          <a:bodyPr/>
          <a:lstStyle/>
          <a:p>
            <a:fld id="{644C15F7-1D67-4849-9165-57B5DBBEEB32}" type="slidenum">
              <a:rPr lang="en-US" smtClean="0"/>
              <a:t>‹#›</a:t>
            </a:fld>
            <a:endParaRPr lang="en-US"/>
          </a:p>
        </p:txBody>
      </p:sp>
    </p:spTree>
    <p:extLst>
      <p:ext uri="{BB962C8B-B14F-4D97-AF65-F5344CB8AC3E}">
        <p14:creationId xmlns:p14="http://schemas.microsoft.com/office/powerpoint/2010/main" val="3782123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3AE4-7A16-4615-8CD1-0AC0CEB813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485D25-D05B-463F-B333-E12F6F562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F83852-85B0-452C-AA07-6FF350D64ED8}"/>
              </a:ext>
            </a:extLst>
          </p:cNvPr>
          <p:cNvSpPr>
            <a:spLocks noGrp="1"/>
          </p:cNvSpPr>
          <p:nvPr>
            <p:ph type="dt" sz="half" idx="10"/>
          </p:nvPr>
        </p:nvSpPr>
        <p:spPr/>
        <p:txBody>
          <a:bodyPr/>
          <a:lstStyle/>
          <a:p>
            <a:fld id="{E5995079-34A3-4BC3-B554-01FE400BFD98}" type="datetimeFigureOut">
              <a:rPr lang="en-US" smtClean="0"/>
              <a:t>2/24/2020</a:t>
            </a:fld>
            <a:endParaRPr lang="en-US"/>
          </a:p>
        </p:txBody>
      </p:sp>
      <p:sp>
        <p:nvSpPr>
          <p:cNvPr id="5" name="Footer Placeholder 4">
            <a:extLst>
              <a:ext uri="{FF2B5EF4-FFF2-40B4-BE49-F238E27FC236}">
                <a16:creationId xmlns:a16="http://schemas.microsoft.com/office/drawing/2014/main" id="{263DA816-1C7C-4AE4-8DF7-DAD3A0EE05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18D85C-BECB-4AC0-8058-4B9BF624BD8C}"/>
              </a:ext>
            </a:extLst>
          </p:cNvPr>
          <p:cNvSpPr>
            <a:spLocks noGrp="1"/>
          </p:cNvSpPr>
          <p:nvPr>
            <p:ph type="sldNum" sz="quarter" idx="12"/>
          </p:nvPr>
        </p:nvSpPr>
        <p:spPr/>
        <p:txBody>
          <a:bodyPr/>
          <a:lstStyle/>
          <a:p>
            <a:fld id="{644C15F7-1D67-4849-9165-57B5DBBEEB32}" type="slidenum">
              <a:rPr lang="en-US" smtClean="0"/>
              <a:t>‹#›</a:t>
            </a:fld>
            <a:endParaRPr lang="en-US"/>
          </a:p>
        </p:txBody>
      </p:sp>
    </p:spTree>
    <p:extLst>
      <p:ext uri="{BB962C8B-B14F-4D97-AF65-F5344CB8AC3E}">
        <p14:creationId xmlns:p14="http://schemas.microsoft.com/office/powerpoint/2010/main" val="2061910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BDDDA-5BBD-446F-8BD2-F73C4F340A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38B6F7-171A-4E82-A943-3BC9DA1291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5C090D-1BC8-40C8-9A5B-95D2D7346D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F2CCC7-918E-4499-94BE-BEDA20095A06}"/>
              </a:ext>
            </a:extLst>
          </p:cNvPr>
          <p:cNvSpPr>
            <a:spLocks noGrp="1"/>
          </p:cNvSpPr>
          <p:nvPr>
            <p:ph type="dt" sz="half" idx="10"/>
          </p:nvPr>
        </p:nvSpPr>
        <p:spPr/>
        <p:txBody>
          <a:bodyPr/>
          <a:lstStyle/>
          <a:p>
            <a:fld id="{E5995079-34A3-4BC3-B554-01FE400BFD98}" type="datetimeFigureOut">
              <a:rPr lang="en-US" smtClean="0"/>
              <a:t>2/24/2020</a:t>
            </a:fld>
            <a:endParaRPr lang="en-US"/>
          </a:p>
        </p:txBody>
      </p:sp>
      <p:sp>
        <p:nvSpPr>
          <p:cNvPr id="6" name="Footer Placeholder 5">
            <a:extLst>
              <a:ext uri="{FF2B5EF4-FFF2-40B4-BE49-F238E27FC236}">
                <a16:creationId xmlns:a16="http://schemas.microsoft.com/office/drawing/2014/main" id="{A986F40A-6C0A-429E-ABDB-9DCE51D48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827889-9029-4584-BA6D-6FA57B820EAF}"/>
              </a:ext>
            </a:extLst>
          </p:cNvPr>
          <p:cNvSpPr>
            <a:spLocks noGrp="1"/>
          </p:cNvSpPr>
          <p:nvPr>
            <p:ph type="sldNum" sz="quarter" idx="12"/>
          </p:nvPr>
        </p:nvSpPr>
        <p:spPr/>
        <p:txBody>
          <a:bodyPr/>
          <a:lstStyle/>
          <a:p>
            <a:fld id="{644C15F7-1D67-4849-9165-57B5DBBEEB32}" type="slidenum">
              <a:rPr lang="en-US" smtClean="0"/>
              <a:t>‹#›</a:t>
            </a:fld>
            <a:endParaRPr lang="en-US"/>
          </a:p>
        </p:txBody>
      </p:sp>
    </p:spTree>
    <p:extLst>
      <p:ext uri="{BB962C8B-B14F-4D97-AF65-F5344CB8AC3E}">
        <p14:creationId xmlns:p14="http://schemas.microsoft.com/office/powerpoint/2010/main" val="1791695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255C3-C4CC-45B4-B855-35E257016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A338A0-DA7A-4639-A6D3-A84F3438A1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3C93D5-F300-4B3D-A27E-C0B9D156AF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899D62-A56D-4ED2-B467-2F32BF86D9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86E5C1-FE90-4BDB-A3F9-85AB9D3102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939C6C-C4C5-4015-B735-61AA58C543B7}"/>
              </a:ext>
            </a:extLst>
          </p:cNvPr>
          <p:cNvSpPr>
            <a:spLocks noGrp="1"/>
          </p:cNvSpPr>
          <p:nvPr>
            <p:ph type="dt" sz="half" idx="10"/>
          </p:nvPr>
        </p:nvSpPr>
        <p:spPr/>
        <p:txBody>
          <a:bodyPr/>
          <a:lstStyle/>
          <a:p>
            <a:fld id="{E5995079-34A3-4BC3-B554-01FE400BFD98}" type="datetimeFigureOut">
              <a:rPr lang="en-US" smtClean="0"/>
              <a:t>2/24/2020</a:t>
            </a:fld>
            <a:endParaRPr lang="en-US"/>
          </a:p>
        </p:txBody>
      </p:sp>
      <p:sp>
        <p:nvSpPr>
          <p:cNvPr id="8" name="Footer Placeholder 7">
            <a:extLst>
              <a:ext uri="{FF2B5EF4-FFF2-40B4-BE49-F238E27FC236}">
                <a16:creationId xmlns:a16="http://schemas.microsoft.com/office/drawing/2014/main" id="{6B0F267D-3624-4299-A08B-D7EAAA892C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736191-6E7C-4ED1-8154-C74E49447A5A}"/>
              </a:ext>
            </a:extLst>
          </p:cNvPr>
          <p:cNvSpPr>
            <a:spLocks noGrp="1"/>
          </p:cNvSpPr>
          <p:nvPr>
            <p:ph type="sldNum" sz="quarter" idx="12"/>
          </p:nvPr>
        </p:nvSpPr>
        <p:spPr/>
        <p:txBody>
          <a:bodyPr/>
          <a:lstStyle/>
          <a:p>
            <a:fld id="{644C15F7-1D67-4849-9165-57B5DBBEEB32}" type="slidenum">
              <a:rPr lang="en-US" smtClean="0"/>
              <a:t>‹#›</a:t>
            </a:fld>
            <a:endParaRPr lang="en-US"/>
          </a:p>
        </p:txBody>
      </p:sp>
    </p:spTree>
    <p:extLst>
      <p:ext uri="{BB962C8B-B14F-4D97-AF65-F5344CB8AC3E}">
        <p14:creationId xmlns:p14="http://schemas.microsoft.com/office/powerpoint/2010/main" val="322740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9BE26-7330-4FDD-B701-A27CFFE75B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F15627-9505-47A2-BF27-2DCBB39FC7E2}"/>
              </a:ext>
            </a:extLst>
          </p:cNvPr>
          <p:cNvSpPr>
            <a:spLocks noGrp="1"/>
          </p:cNvSpPr>
          <p:nvPr>
            <p:ph type="dt" sz="half" idx="10"/>
          </p:nvPr>
        </p:nvSpPr>
        <p:spPr/>
        <p:txBody>
          <a:bodyPr/>
          <a:lstStyle/>
          <a:p>
            <a:fld id="{E5995079-34A3-4BC3-B554-01FE400BFD98}" type="datetimeFigureOut">
              <a:rPr lang="en-US" smtClean="0"/>
              <a:t>2/24/2020</a:t>
            </a:fld>
            <a:endParaRPr lang="en-US"/>
          </a:p>
        </p:txBody>
      </p:sp>
      <p:sp>
        <p:nvSpPr>
          <p:cNvPr id="4" name="Footer Placeholder 3">
            <a:extLst>
              <a:ext uri="{FF2B5EF4-FFF2-40B4-BE49-F238E27FC236}">
                <a16:creationId xmlns:a16="http://schemas.microsoft.com/office/drawing/2014/main" id="{50E9A345-1F29-4A13-8C8E-BBE7553AC8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98F25E-4C95-4246-AF4E-5E10245CB750}"/>
              </a:ext>
            </a:extLst>
          </p:cNvPr>
          <p:cNvSpPr>
            <a:spLocks noGrp="1"/>
          </p:cNvSpPr>
          <p:nvPr>
            <p:ph type="sldNum" sz="quarter" idx="12"/>
          </p:nvPr>
        </p:nvSpPr>
        <p:spPr/>
        <p:txBody>
          <a:bodyPr/>
          <a:lstStyle/>
          <a:p>
            <a:fld id="{644C15F7-1D67-4849-9165-57B5DBBEEB32}" type="slidenum">
              <a:rPr lang="en-US" smtClean="0"/>
              <a:t>‹#›</a:t>
            </a:fld>
            <a:endParaRPr lang="en-US"/>
          </a:p>
        </p:txBody>
      </p:sp>
    </p:spTree>
    <p:extLst>
      <p:ext uri="{BB962C8B-B14F-4D97-AF65-F5344CB8AC3E}">
        <p14:creationId xmlns:p14="http://schemas.microsoft.com/office/powerpoint/2010/main" val="58947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E3767-9CAB-434A-A791-DDE3A85ED043}"/>
              </a:ext>
            </a:extLst>
          </p:cNvPr>
          <p:cNvSpPr>
            <a:spLocks noGrp="1"/>
          </p:cNvSpPr>
          <p:nvPr>
            <p:ph type="dt" sz="half" idx="10"/>
          </p:nvPr>
        </p:nvSpPr>
        <p:spPr/>
        <p:txBody>
          <a:bodyPr/>
          <a:lstStyle/>
          <a:p>
            <a:fld id="{E5995079-34A3-4BC3-B554-01FE400BFD98}" type="datetimeFigureOut">
              <a:rPr lang="en-US" smtClean="0"/>
              <a:t>2/24/2020</a:t>
            </a:fld>
            <a:endParaRPr lang="en-US"/>
          </a:p>
        </p:txBody>
      </p:sp>
      <p:sp>
        <p:nvSpPr>
          <p:cNvPr id="3" name="Footer Placeholder 2">
            <a:extLst>
              <a:ext uri="{FF2B5EF4-FFF2-40B4-BE49-F238E27FC236}">
                <a16:creationId xmlns:a16="http://schemas.microsoft.com/office/drawing/2014/main" id="{CA949174-6212-48F3-B8E4-7A2C54B9C9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0C5797-CB23-45F0-82A6-C0E91932CC25}"/>
              </a:ext>
            </a:extLst>
          </p:cNvPr>
          <p:cNvSpPr>
            <a:spLocks noGrp="1"/>
          </p:cNvSpPr>
          <p:nvPr>
            <p:ph type="sldNum" sz="quarter" idx="12"/>
          </p:nvPr>
        </p:nvSpPr>
        <p:spPr/>
        <p:txBody>
          <a:bodyPr/>
          <a:lstStyle/>
          <a:p>
            <a:fld id="{644C15F7-1D67-4849-9165-57B5DBBEEB32}" type="slidenum">
              <a:rPr lang="en-US" smtClean="0"/>
              <a:t>‹#›</a:t>
            </a:fld>
            <a:endParaRPr lang="en-US"/>
          </a:p>
        </p:txBody>
      </p:sp>
    </p:spTree>
    <p:extLst>
      <p:ext uri="{BB962C8B-B14F-4D97-AF65-F5344CB8AC3E}">
        <p14:creationId xmlns:p14="http://schemas.microsoft.com/office/powerpoint/2010/main" val="2664401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3C3F7-977D-4DB2-A6EF-A5729273A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63EA45-F7AA-45B8-8BB8-20521839C0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DD1866-7E2E-4DFA-A604-D3442C41C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7A64E7-608A-4F2E-B365-D87E538F05EC}"/>
              </a:ext>
            </a:extLst>
          </p:cNvPr>
          <p:cNvSpPr>
            <a:spLocks noGrp="1"/>
          </p:cNvSpPr>
          <p:nvPr>
            <p:ph type="dt" sz="half" idx="10"/>
          </p:nvPr>
        </p:nvSpPr>
        <p:spPr/>
        <p:txBody>
          <a:bodyPr/>
          <a:lstStyle/>
          <a:p>
            <a:fld id="{E5995079-34A3-4BC3-B554-01FE400BFD98}" type="datetimeFigureOut">
              <a:rPr lang="en-US" smtClean="0"/>
              <a:t>2/24/2020</a:t>
            </a:fld>
            <a:endParaRPr lang="en-US"/>
          </a:p>
        </p:txBody>
      </p:sp>
      <p:sp>
        <p:nvSpPr>
          <p:cNvPr id="6" name="Footer Placeholder 5">
            <a:extLst>
              <a:ext uri="{FF2B5EF4-FFF2-40B4-BE49-F238E27FC236}">
                <a16:creationId xmlns:a16="http://schemas.microsoft.com/office/drawing/2014/main" id="{BC89E6D0-7202-4B6C-B36A-832CD9DCDD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D4A6C6-2DD5-4F22-9334-4A28ECE9BEE9}"/>
              </a:ext>
            </a:extLst>
          </p:cNvPr>
          <p:cNvSpPr>
            <a:spLocks noGrp="1"/>
          </p:cNvSpPr>
          <p:nvPr>
            <p:ph type="sldNum" sz="quarter" idx="12"/>
          </p:nvPr>
        </p:nvSpPr>
        <p:spPr/>
        <p:txBody>
          <a:bodyPr/>
          <a:lstStyle/>
          <a:p>
            <a:fld id="{644C15F7-1D67-4849-9165-57B5DBBEEB32}" type="slidenum">
              <a:rPr lang="en-US" smtClean="0"/>
              <a:t>‹#›</a:t>
            </a:fld>
            <a:endParaRPr lang="en-US"/>
          </a:p>
        </p:txBody>
      </p:sp>
    </p:spTree>
    <p:extLst>
      <p:ext uri="{BB962C8B-B14F-4D97-AF65-F5344CB8AC3E}">
        <p14:creationId xmlns:p14="http://schemas.microsoft.com/office/powerpoint/2010/main" val="887588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4F642-9A32-4DF4-AC12-07A8AE82FA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9DB0CD-7E98-4BA5-A7EF-8A705DEEF2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F08084-90C8-4ED2-B1EE-E15DFDB755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BFF8A8-2DEE-47D0-834C-D3544F44C20A}"/>
              </a:ext>
            </a:extLst>
          </p:cNvPr>
          <p:cNvSpPr>
            <a:spLocks noGrp="1"/>
          </p:cNvSpPr>
          <p:nvPr>
            <p:ph type="dt" sz="half" idx="10"/>
          </p:nvPr>
        </p:nvSpPr>
        <p:spPr/>
        <p:txBody>
          <a:bodyPr/>
          <a:lstStyle/>
          <a:p>
            <a:fld id="{E5995079-34A3-4BC3-B554-01FE400BFD98}" type="datetimeFigureOut">
              <a:rPr lang="en-US" smtClean="0"/>
              <a:t>2/24/2020</a:t>
            </a:fld>
            <a:endParaRPr lang="en-US"/>
          </a:p>
        </p:txBody>
      </p:sp>
      <p:sp>
        <p:nvSpPr>
          <p:cNvPr id="6" name="Footer Placeholder 5">
            <a:extLst>
              <a:ext uri="{FF2B5EF4-FFF2-40B4-BE49-F238E27FC236}">
                <a16:creationId xmlns:a16="http://schemas.microsoft.com/office/drawing/2014/main" id="{342FB3B3-B6A3-4DBB-867B-06440E9C9A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502F4-D3B6-4860-8215-DB9169933993}"/>
              </a:ext>
            </a:extLst>
          </p:cNvPr>
          <p:cNvSpPr>
            <a:spLocks noGrp="1"/>
          </p:cNvSpPr>
          <p:nvPr>
            <p:ph type="sldNum" sz="quarter" idx="12"/>
          </p:nvPr>
        </p:nvSpPr>
        <p:spPr/>
        <p:txBody>
          <a:bodyPr/>
          <a:lstStyle/>
          <a:p>
            <a:fld id="{644C15F7-1D67-4849-9165-57B5DBBEEB32}" type="slidenum">
              <a:rPr lang="en-US" smtClean="0"/>
              <a:t>‹#›</a:t>
            </a:fld>
            <a:endParaRPr lang="en-US"/>
          </a:p>
        </p:txBody>
      </p:sp>
    </p:spTree>
    <p:extLst>
      <p:ext uri="{BB962C8B-B14F-4D97-AF65-F5344CB8AC3E}">
        <p14:creationId xmlns:p14="http://schemas.microsoft.com/office/powerpoint/2010/main" val="3583001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9A4305-B5F0-4CED-B693-25F8823BA7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B361FB-C441-4D5A-8792-D5BBE2B68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D9990-E4A0-4B49-BF42-A83B843BC2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95079-34A3-4BC3-B554-01FE400BFD98}" type="datetimeFigureOut">
              <a:rPr lang="en-US" smtClean="0"/>
              <a:t>2/24/2020</a:t>
            </a:fld>
            <a:endParaRPr lang="en-US"/>
          </a:p>
        </p:txBody>
      </p:sp>
      <p:sp>
        <p:nvSpPr>
          <p:cNvPr id="5" name="Footer Placeholder 4">
            <a:extLst>
              <a:ext uri="{FF2B5EF4-FFF2-40B4-BE49-F238E27FC236}">
                <a16:creationId xmlns:a16="http://schemas.microsoft.com/office/drawing/2014/main" id="{18D6E25F-B17A-4D5F-B256-8E91876AB7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41D0D9-8C30-4E1F-AC3F-609605AB46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4C15F7-1D67-4849-9165-57B5DBBEEB32}" type="slidenum">
              <a:rPr lang="en-US" smtClean="0"/>
              <a:t>‹#›</a:t>
            </a:fld>
            <a:endParaRPr lang="en-US"/>
          </a:p>
        </p:txBody>
      </p:sp>
    </p:spTree>
    <p:extLst>
      <p:ext uri="{BB962C8B-B14F-4D97-AF65-F5344CB8AC3E}">
        <p14:creationId xmlns:p14="http://schemas.microsoft.com/office/powerpoint/2010/main" val="1431777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thebluediamondgallery.com/highlighted/l/lease-agreement.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duperrin.com/english/2017/11/09/data-protection-matter-customer-relationship-trus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pexels.com/photo/colorful-raw-security-key-6817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s://www.northcarolinahealthnews.org/2017/12/10/advocates-promote-guardianship-alternatives-for-adults-with-disabilities/"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creativecommons.org/licenses/by-nd/3.0/" TargetMode="External"/><Relationship Id="rId3" Type="http://schemas.openxmlformats.org/officeDocument/2006/relationships/image" Target="../media/image16.jpeg"/><Relationship Id="rId7" Type="http://schemas.openxmlformats.org/officeDocument/2006/relationships/hyperlink" Target="https://creativecommons.org/licenses/by/3.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wovenbywords.com/2017/04/may-fourth-be-with-you.html" TargetMode="External"/><Relationship Id="rId5" Type="http://schemas.openxmlformats.org/officeDocument/2006/relationships/image" Target="../media/image17.jpg"/><Relationship Id="rId4" Type="http://schemas.openxmlformats.org/officeDocument/2006/relationships/hyperlink" Target="https://www.iha.com/villa-for-rent-saint-barthelemy-le-plain_45988&amp;r=k@8"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priceplace.wordpress.com/tag/home-tour/" TargetMode="External"/><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hyperlink" Target="http://www.creamylife.com/interior-design/3530/bohemian-inspiration.html" TargetMode="Externa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hyperlink" Target="https://www.jmmnews.com/what-can-binge-watching-tell-us-about-escapism/" TargetMode="External"/><Relationship Id="rId7" Type="http://schemas.openxmlformats.org/officeDocument/2006/relationships/hyperlink" Target="http://flickr.com/photos/english106/4357228527" TargetMode="External"/><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2.jpg"/><Relationship Id="rId11" Type="http://schemas.openxmlformats.org/officeDocument/2006/relationships/hyperlink" Target="http://theconversation.com/medicines-to-treat-side-effects-of-other-medicines-sometimes-less-is-more-beneficial-62981" TargetMode="External"/><Relationship Id="rId5" Type="http://schemas.openxmlformats.org/officeDocument/2006/relationships/hyperlink" Target="http://dailywealth5081.wikidot.com/" TargetMode="External"/><Relationship Id="rId10" Type="http://schemas.openxmlformats.org/officeDocument/2006/relationships/image" Target="../media/image24.jpg"/><Relationship Id="rId4" Type="http://schemas.openxmlformats.org/officeDocument/2006/relationships/image" Target="../media/image21.jpg"/><Relationship Id="rId9" Type="http://schemas.openxmlformats.org/officeDocument/2006/relationships/hyperlink" Target="http://simple.wikipedia.org/wiki/File:Man_washing_dishes.jpg"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navi-rin.blogspot.com/" TargetMode="External"/><Relationship Id="rId13" Type="http://schemas.openxmlformats.org/officeDocument/2006/relationships/image" Target="../media/image30.jpg"/><Relationship Id="rId3" Type="http://schemas.openxmlformats.org/officeDocument/2006/relationships/image" Target="../media/image25.jpeg"/><Relationship Id="rId7" Type="http://schemas.openxmlformats.org/officeDocument/2006/relationships/image" Target="../media/image27.jpg"/><Relationship Id="rId12" Type="http://schemas.openxmlformats.org/officeDocument/2006/relationships/hyperlink" Target="https://werenotfunny.wordpress.com/category/pop-culture-supposedly-funny/" TargetMode="External"/><Relationship Id="rId2" Type="http://schemas.openxmlformats.org/officeDocument/2006/relationships/notesSlide" Target="../notesSlides/notesSlide11.xml"/><Relationship Id="rId16" Type="http://schemas.openxmlformats.org/officeDocument/2006/relationships/hyperlink" Target="https://creativecommons.org/licenses/by/3.0/" TargetMode="External"/><Relationship Id="rId1" Type="http://schemas.openxmlformats.org/officeDocument/2006/relationships/slideLayout" Target="../slideLayouts/slideLayout2.xml"/><Relationship Id="rId6" Type="http://schemas.openxmlformats.org/officeDocument/2006/relationships/hyperlink" Target="https://pxhere.com/en/photo/1436015" TargetMode="External"/><Relationship Id="rId11" Type="http://schemas.openxmlformats.org/officeDocument/2006/relationships/image" Target="../media/image29.jpg"/><Relationship Id="rId5" Type="http://schemas.openxmlformats.org/officeDocument/2006/relationships/image" Target="../media/image26.jpg"/><Relationship Id="rId15" Type="http://schemas.openxmlformats.org/officeDocument/2006/relationships/hyperlink" Target="https://creativecommons.org/licenses/by-nc-nd/3.0/" TargetMode="External"/><Relationship Id="rId10" Type="http://schemas.openxmlformats.org/officeDocument/2006/relationships/hyperlink" Target="https://www.insauga.com/mississauga-date-combos-bowling-chinese" TargetMode="External"/><Relationship Id="rId4" Type="http://schemas.openxmlformats.org/officeDocument/2006/relationships/hyperlink" Target="http://www.shrijeetroychoudhary.com/2011/05/at-movie-theatre-which-arm-rest-is.html" TargetMode="External"/><Relationship Id="rId9" Type="http://schemas.openxmlformats.org/officeDocument/2006/relationships/image" Target="../media/image28.jpg"/><Relationship Id="rId14" Type="http://schemas.openxmlformats.org/officeDocument/2006/relationships/hyperlink" Target="http://researchleap.com/who-are-store-brands-buyers-demographic-profile-of-store-brand-buyers-in-bosnia-and-herzegovina/"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dinnerdiary.org/2008/06/29/1292/" TargetMode="External"/><Relationship Id="rId13" Type="http://schemas.openxmlformats.org/officeDocument/2006/relationships/hyperlink" Target="https://creativecommons.org/licenses/by-nc-sa/3.0/" TargetMode="External"/><Relationship Id="rId3" Type="http://schemas.openxmlformats.org/officeDocument/2006/relationships/image" Target="../media/image31.jpg"/><Relationship Id="rId7" Type="http://schemas.openxmlformats.org/officeDocument/2006/relationships/image" Target="../media/image33.jpg"/><Relationship Id="rId12" Type="http://schemas.openxmlformats.org/officeDocument/2006/relationships/hyperlink" Target="https://creativecommons.org/licenses/by-nc-nd/3.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en.wikipedia.org/wiki/Snack_mix" TargetMode="External"/><Relationship Id="rId11" Type="http://schemas.openxmlformats.org/officeDocument/2006/relationships/hyperlink" Target="https://creativecommons.org/licenses/by-sa/3.0/" TargetMode="External"/><Relationship Id="rId5" Type="http://schemas.openxmlformats.org/officeDocument/2006/relationships/image" Target="../media/image32.jpg"/><Relationship Id="rId10" Type="http://schemas.openxmlformats.org/officeDocument/2006/relationships/hyperlink" Target="https://myfabfinance.com/a-frugal-moms-guide-to-healthy-eating-on-a-budget/" TargetMode="External"/><Relationship Id="rId4" Type="http://schemas.openxmlformats.org/officeDocument/2006/relationships/hyperlink" Target="http://en.wikipedia.org/wiki/File:American_Breakfast.jpg" TargetMode="External"/><Relationship Id="rId9"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vinformation.org/en/serv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36.jpg"/><Relationship Id="rId7" Type="http://schemas.openxmlformats.org/officeDocument/2006/relationships/hyperlink" Target="https://creativecommons.org/licenses/by-nc-nd/3.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strongtowns.org/journal/2016/8/11/house-aging-in-place" TargetMode="External"/><Relationship Id="rId5" Type="http://schemas.openxmlformats.org/officeDocument/2006/relationships/image" Target="../media/image37.jpeg"/><Relationship Id="rId4" Type="http://schemas.openxmlformats.org/officeDocument/2006/relationships/hyperlink" Target="https://zenarchitect.wordpress.com/"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flickr.com/photos/mikecogh/19008704804" TargetMode="External"/><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guide2mobiletesting.blogspot.com/2017/07/how-to-self-study-and-clear-psm-i-in.html"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https://ajeya.wordpress.com/2013/11/01/plans-can-fail-you-canno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hyperlink" Target="https://creativecommons.org/licenses/by-nc/3.0/" TargetMode="External"/><Relationship Id="rId4" Type="http://schemas.openxmlformats.org/officeDocument/2006/relationships/hyperlink" Target="http://sparkpolicy.com/tools/overview-introducing-fts-evaluation/step-2-outcomes-indicators-measures/"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bridgespan.org/insights/library/organizational-effectiveness/unproductive-meetings-maybe-its-your-agenda"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80000hours.org/career-guide/community/"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redoubtnews.com/2017/04/proposed-rules-regulations-fees/"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default.salsalabs.org/T03213871-f2be-4594-803b-0bc9b44b890e/5fd33443-5e05-477e-8b4e-e4555edb16c2"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mailto:HFS.SWTransitionPlan@illinois.gov"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medicaid.gov/HCBS" TargetMode="External"/><Relationship Id="rId2" Type="http://schemas.openxmlformats.org/officeDocument/2006/relationships/hyperlink" Target="http://www.hcbsadvocacy.org/" TargetMode="External"/><Relationship Id="rId1" Type="http://schemas.openxmlformats.org/officeDocument/2006/relationships/slideLayout" Target="../slideLayouts/slideLayout6.xml"/><Relationship Id="rId4" Type="http://schemas.openxmlformats.org/officeDocument/2006/relationships/hyperlink" Target="https://www.c-q-l.org/HCBS-ACT/hcbs-act-explaining-hcb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halifax.mediacoop.ca/story/accounting-sheltered-workshops/33743"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mailto:Jorwic@thearc.org" TargetMode="External"/><Relationship Id="rId7" Type="http://schemas.openxmlformats.org/officeDocument/2006/relationships/image" Target="../media/image4.png"/><Relationship Id="rId2" Type="http://schemas.openxmlformats.org/officeDocument/2006/relationships/hyperlink" Target="mailto:Mariel.Hamer@illinois.gov"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flickr.com/photos/ocs_camp/217149210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www.lovethatmax.com/2015/01/jobs-for-people-with-down-syndrome.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www.malaysia-students.com/2014/07/5-1-unorthodox-ways-to-thrive-in-your.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Arc 26">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7E544E-2176-4B60-AA7F-D6AA95A5F134}"/>
              </a:ext>
            </a:extLst>
          </p:cNvPr>
          <p:cNvSpPr>
            <a:spLocks noGrp="1"/>
          </p:cNvSpPr>
          <p:nvPr>
            <p:ph type="ctrTitle"/>
          </p:nvPr>
        </p:nvSpPr>
        <p:spPr>
          <a:xfrm>
            <a:off x="3836276" y="2315959"/>
            <a:ext cx="10052898" cy="2508290"/>
          </a:xfrm>
        </p:spPr>
        <p:txBody>
          <a:bodyPr>
            <a:normAutofit fontScale="90000"/>
          </a:bodyPr>
          <a:lstStyle/>
          <a:p>
            <a:pPr algn="l"/>
            <a:br>
              <a:rPr lang="en-US" dirty="0">
                <a:latin typeface="Tahoma" panose="020B0604030504040204" pitchFamily="34" charset="0"/>
                <a:ea typeface="Tahoma" panose="020B0604030504040204" pitchFamily="34" charset="0"/>
                <a:cs typeface="Tahoma" panose="020B0604030504040204" pitchFamily="34" charset="0"/>
              </a:rPr>
            </a:br>
            <a:br>
              <a:rPr lang="en-US" dirty="0">
                <a:latin typeface="Tahoma" panose="020B0604030504040204" pitchFamily="34" charset="0"/>
                <a:ea typeface="Tahoma" panose="020B0604030504040204" pitchFamily="34" charset="0"/>
                <a:cs typeface="Tahoma" panose="020B0604030504040204" pitchFamily="34" charset="0"/>
              </a:rPr>
            </a:br>
            <a:br>
              <a:rPr lang="en-US" dirty="0">
                <a:latin typeface="Tahoma" panose="020B0604030504040204" pitchFamily="34" charset="0"/>
                <a:ea typeface="Tahoma" panose="020B0604030504040204" pitchFamily="34" charset="0"/>
                <a:cs typeface="Tahoma" panose="020B0604030504040204" pitchFamily="34" charset="0"/>
              </a:rPr>
            </a:br>
            <a:br>
              <a:rPr lang="en-US" dirty="0">
                <a:latin typeface="Tahoma" panose="020B0604030504040204" pitchFamily="34" charset="0"/>
                <a:ea typeface="Tahoma" panose="020B0604030504040204" pitchFamily="34" charset="0"/>
                <a:cs typeface="Tahoma" panose="020B0604030504040204" pitchFamily="34" charset="0"/>
              </a:rPr>
            </a:br>
            <a:br>
              <a:rPr lang="en-US" dirty="0">
                <a:latin typeface="Tahoma" panose="020B0604030504040204" pitchFamily="34" charset="0"/>
                <a:ea typeface="Tahoma" panose="020B0604030504040204" pitchFamily="34" charset="0"/>
                <a:cs typeface="Tahoma" panose="020B0604030504040204" pitchFamily="34" charset="0"/>
              </a:rPr>
            </a:b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Keeping the Community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in HCBS Funded Services: </a:t>
            </a:r>
            <a:br>
              <a:rPr lang="en-US" dirty="0">
                <a:latin typeface="Tahoma" panose="020B0604030504040204" pitchFamily="34" charset="0"/>
                <a:ea typeface="Tahoma" panose="020B0604030504040204" pitchFamily="34" charset="0"/>
                <a:cs typeface="Tahoma" panose="020B0604030504040204" pitchFamily="34" charset="0"/>
              </a:rPr>
            </a:br>
            <a:endParaRPr lang="en-US" dirty="0"/>
          </a:p>
        </p:txBody>
      </p:sp>
      <p:sp>
        <p:nvSpPr>
          <p:cNvPr id="4" name="TextBox 3">
            <a:extLst>
              <a:ext uri="{FF2B5EF4-FFF2-40B4-BE49-F238E27FC236}">
                <a16:creationId xmlns:a16="http://schemas.microsoft.com/office/drawing/2014/main" id="{0F71D628-48A0-4255-BFC3-67FF65D50B69}"/>
              </a:ext>
            </a:extLst>
          </p:cNvPr>
          <p:cNvSpPr txBox="1"/>
          <p:nvPr/>
        </p:nvSpPr>
        <p:spPr>
          <a:xfrm>
            <a:off x="3867178" y="4389861"/>
            <a:ext cx="8460828" cy="1446550"/>
          </a:xfrm>
          <a:prstGeom prst="rect">
            <a:avLst/>
          </a:prstGeom>
          <a:noFill/>
        </p:spPr>
        <p:txBody>
          <a:bodyPr wrap="square" rtlCol="0">
            <a:spAutoFit/>
          </a:bodyPr>
          <a:lstStyle/>
          <a:p>
            <a:r>
              <a:rPr lang="en-US" sz="4400" dirty="0">
                <a:latin typeface="Tahoma" panose="020B0604030504040204" pitchFamily="34" charset="0"/>
                <a:ea typeface="Tahoma" panose="020B0604030504040204" pitchFamily="34" charset="0"/>
                <a:cs typeface="Tahoma" panose="020B0604030504040204" pitchFamily="34" charset="0"/>
              </a:rPr>
              <a:t>Understanding and Commenting on the Statewide Transition Plan</a:t>
            </a:r>
            <a:endParaRPr lang="en-US" sz="4400" dirty="0"/>
          </a:p>
        </p:txBody>
      </p:sp>
    </p:spTree>
    <p:extLst>
      <p:ext uri="{BB962C8B-B14F-4D97-AF65-F5344CB8AC3E}">
        <p14:creationId xmlns:p14="http://schemas.microsoft.com/office/powerpoint/2010/main" val="3232438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6554E4-08BE-4F8B-BB80-E1BE110A3F09}"/>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4800" dirty="0">
                <a:latin typeface="Tahoma" panose="020B0604030504040204" pitchFamily="34" charset="0"/>
                <a:ea typeface="Tahoma" panose="020B0604030504040204" pitchFamily="34" charset="0"/>
                <a:cs typeface="Tahoma" panose="020B0604030504040204" pitchFamily="34" charset="0"/>
              </a:rPr>
              <a:t>A Lease</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C6F36DB3-D567-4042-96A7-8D01F6F47DF6}"/>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00" r="358" b="-1"/>
          <a:stretch/>
        </p:blipFill>
        <p:spPr>
          <a:xfrm>
            <a:off x="545238" y="858525"/>
            <a:ext cx="7608304" cy="5211906"/>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1019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EFC920F-B85A-4068-BD93-41064EDE9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1C559108-BBAE-426C-8564-051D2BA6D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74" name="Rectangle 73">
              <a:extLst>
                <a:ext uri="{FF2B5EF4-FFF2-40B4-BE49-F238E27FC236}">
                  <a16:creationId xmlns:a16="http://schemas.microsoft.com/office/drawing/2014/main" id="{42BC35EE-6650-42D2-AEFB-4B7CD1AF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0952C743-9049-4DFB-878B-2AB07B6E4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283AE48-B5E0-4B65-960F-2B8394968ED9}"/>
              </a:ext>
            </a:extLst>
          </p:cNvPr>
          <p:cNvSpPr>
            <a:spLocks noGrp="1"/>
          </p:cNvSpPr>
          <p:nvPr>
            <p:ph type="title"/>
          </p:nvPr>
        </p:nvSpPr>
        <p:spPr>
          <a:xfrm>
            <a:off x="1099425" y="1238081"/>
            <a:ext cx="4709345" cy="962953"/>
          </a:xfrm>
        </p:spPr>
        <p:txBody>
          <a:bodyPr anchor="b">
            <a:normAutofit/>
          </a:bodyPr>
          <a:lstStyle/>
          <a:p>
            <a:r>
              <a:rPr lang="en-US" sz="6000" dirty="0">
                <a:latin typeface="Tahoma" panose="020B0604030504040204" pitchFamily="34" charset="0"/>
                <a:ea typeface="Tahoma" panose="020B0604030504040204" pitchFamily="34" charset="0"/>
                <a:cs typeface="Tahoma" panose="020B0604030504040204" pitchFamily="34" charset="0"/>
              </a:rPr>
              <a:t>Privacy</a:t>
            </a:r>
          </a:p>
        </p:txBody>
      </p:sp>
      <p:sp>
        <p:nvSpPr>
          <p:cNvPr id="79" name="Rectangle 78">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Rectangle 3">
            <a:extLst>
              <a:ext uri="{FF2B5EF4-FFF2-40B4-BE49-F238E27FC236}">
                <a16:creationId xmlns:a16="http://schemas.microsoft.com/office/drawing/2014/main" id="{D29F7FEF-ED26-46DB-83FE-3E7324111235}"/>
              </a:ext>
            </a:extLst>
          </p:cNvPr>
          <p:cNvSpPr>
            <a:spLocks noGrp="1" noChangeArrowheads="1"/>
          </p:cNvSpPr>
          <p:nvPr>
            <p:ph idx="1"/>
          </p:nvPr>
        </p:nvSpPr>
        <p:spPr>
          <a:xfrm>
            <a:off x="1100736" y="2508105"/>
            <a:ext cx="4709345" cy="3632493"/>
          </a:xfrm>
        </p:spPr>
        <p:txBody>
          <a:bodyPr anchor="ctr">
            <a:normAutofit/>
          </a:bodyPr>
          <a:lstStyle/>
          <a:p>
            <a:pPr eaLnBrk="1" hangingPunct="1">
              <a:buFontTx/>
              <a:buNone/>
            </a:pPr>
            <a:endParaRPr lang="en-US" altLang="en-US" sz="2000" i="1">
              <a:latin typeface="+mj-lt"/>
              <a:ea typeface="Tahoma" panose="020B0604030504040204" pitchFamily="34" charset="0"/>
              <a:cs typeface="Tahoma" panose="020B0604030504040204" pitchFamily="34" charset="0"/>
            </a:endParaRPr>
          </a:p>
          <a:p>
            <a:pPr eaLnBrk="1" hangingPunct="1">
              <a:buFontTx/>
              <a:buNone/>
            </a:pPr>
            <a:endParaRPr lang="en-US" altLang="en-US" sz="2000" i="1">
              <a:latin typeface="Arial" panose="020B0604020202020204" pitchFamily="34" charset="0"/>
              <a:ea typeface="Tahoma" panose="020B0604030504040204" pitchFamily="34" charset="0"/>
              <a:cs typeface="Arial" panose="020B0604020202020204" pitchFamily="34" charset="0"/>
            </a:endParaRPr>
          </a:p>
        </p:txBody>
      </p:sp>
      <p:pic>
        <p:nvPicPr>
          <p:cNvPr id="10" name="Picture 9" descr="A close up of a sign&#10;&#10;Description automatically generated">
            <a:extLst>
              <a:ext uri="{FF2B5EF4-FFF2-40B4-BE49-F238E27FC236}">
                <a16:creationId xmlns:a16="http://schemas.microsoft.com/office/drawing/2014/main" id="{728F4B9F-4255-4DA2-A9A8-EC9CFCA7E610}"/>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219" r="11909"/>
          <a:stretch/>
        </p:blipFill>
        <p:spPr>
          <a:xfrm>
            <a:off x="6538366" y="1383738"/>
            <a:ext cx="4929098" cy="4756870"/>
          </a:xfrm>
          <a:prstGeom prst="rect">
            <a:avLst/>
          </a:prstGeom>
        </p:spPr>
      </p:pic>
    </p:spTree>
    <p:extLst>
      <p:ext uri="{BB962C8B-B14F-4D97-AF65-F5344CB8AC3E}">
        <p14:creationId xmlns:p14="http://schemas.microsoft.com/office/powerpoint/2010/main" val="2026542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45C2DD-26E3-44F3-A399-95750BB22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C2D91D0-66D9-43AE-8980-0154EEF03DA2}"/>
              </a:ext>
            </a:extLst>
          </p:cNvPr>
          <p:cNvSpPr>
            <a:spLocks noGrp="1"/>
          </p:cNvSpPr>
          <p:nvPr>
            <p:ph type="title"/>
          </p:nvPr>
        </p:nvSpPr>
        <p:spPr>
          <a:xfrm>
            <a:off x="6574028" y="891541"/>
            <a:ext cx="5081944" cy="4258528"/>
          </a:xfrm>
        </p:spPr>
        <p:txBody>
          <a:bodyPr vert="horz" lIns="91440" tIns="45720" rIns="91440" bIns="45720" rtlCol="0" anchor="b">
            <a:normAutofit/>
          </a:bodyPr>
          <a:lstStyle/>
          <a:p>
            <a:r>
              <a:rPr lang="en-US" sz="7200" dirty="0">
                <a:latin typeface="Tahoma" panose="020B0604030504040204" pitchFamily="34" charset="0"/>
                <a:ea typeface="Tahoma" panose="020B0604030504040204" pitchFamily="34" charset="0"/>
                <a:cs typeface="Tahoma" panose="020B0604030504040204" pitchFamily="34" charset="0"/>
              </a:rPr>
              <a:t>Keys to room/home </a:t>
            </a:r>
          </a:p>
        </p:txBody>
      </p:sp>
      <p:sp>
        <p:nvSpPr>
          <p:cNvPr id="13" name="Rectangle 12">
            <a:extLst>
              <a:ext uri="{FF2B5EF4-FFF2-40B4-BE49-F238E27FC236}">
                <a16:creationId xmlns:a16="http://schemas.microsoft.com/office/drawing/2014/main" id="{B5DFACD3-34ED-4852-903C-EA0AB0172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4099"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device&#10;&#10;Description automatically generated">
            <a:extLst>
              <a:ext uri="{FF2B5EF4-FFF2-40B4-BE49-F238E27FC236}">
                <a16:creationId xmlns:a16="http://schemas.microsoft.com/office/drawing/2014/main" id="{17BCC792-038B-4634-8A2F-56851193896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241" r="13323" b="-2"/>
          <a:stretch/>
        </p:blipFill>
        <p:spPr>
          <a:xfrm>
            <a:off x="20" y="891540"/>
            <a:ext cx="5371152" cy="5071110"/>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2419776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EFC920F-B85A-4068-BD93-41064EDE9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1C559108-BBAE-426C-8564-051D2BA6D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75" name="Rectangle 74">
              <a:extLst>
                <a:ext uri="{FF2B5EF4-FFF2-40B4-BE49-F238E27FC236}">
                  <a16:creationId xmlns:a16="http://schemas.microsoft.com/office/drawing/2014/main" id="{42BC35EE-6650-42D2-AEFB-4B7CD1AF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0952C743-9049-4DFB-878B-2AB07B6E4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27F571A-9955-437F-9F29-0D7B430461A1}"/>
              </a:ext>
            </a:extLst>
          </p:cNvPr>
          <p:cNvSpPr>
            <a:spLocks noGrp="1"/>
          </p:cNvSpPr>
          <p:nvPr>
            <p:ph type="title"/>
          </p:nvPr>
        </p:nvSpPr>
        <p:spPr>
          <a:xfrm>
            <a:off x="1099425" y="1238081"/>
            <a:ext cx="5080658" cy="970722"/>
          </a:xfrm>
        </p:spPr>
        <p:txBody>
          <a:bodyPr anchor="b">
            <a:noAutofit/>
          </a:bodyPr>
          <a:lstStyle/>
          <a:p>
            <a:r>
              <a:rPr lang="en-US" sz="3600" dirty="0">
                <a:latin typeface="Tahoma" panose="020B0604030504040204" pitchFamily="34" charset="0"/>
                <a:ea typeface="Tahoma" panose="020B0604030504040204" pitchFamily="34" charset="0"/>
                <a:cs typeface="Tahoma" panose="020B0604030504040204" pitchFamily="34" charset="0"/>
              </a:rPr>
              <a:t>Some Choices include…</a:t>
            </a:r>
          </a:p>
        </p:txBody>
      </p:sp>
      <p:sp>
        <p:nvSpPr>
          <p:cNvPr id="80" name="Rectangle 79">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7" name="Rectangle 3">
            <a:extLst>
              <a:ext uri="{FF2B5EF4-FFF2-40B4-BE49-F238E27FC236}">
                <a16:creationId xmlns:a16="http://schemas.microsoft.com/office/drawing/2014/main" id="{471F2B09-6FC7-4715-AE59-C2EC0B20D360}"/>
              </a:ext>
            </a:extLst>
          </p:cNvPr>
          <p:cNvSpPr>
            <a:spLocks noGrp="1" noChangeArrowheads="1"/>
          </p:cNvSpPr>
          <p:nvPr>
            <p:ph idx="1"/>
          </p:nvPr>
        </p:nvSpPr>
        <p:spPr>
          <a:xfrm>
            <a:off x="1100736" y="2508105"/>
            <a:ext cx="4709345" cy="3632493"/>
          </a:xfrm>
        </p:spPr>
        <p:txBody>
          <a:bodyPr anchor="ctr">
            <a:normAutofit/>
          </a:bodyPr>
          <a:lstStyle/>
          <a:p>
            <a:pPr>
              <a:buFont typeface="Wingdings" panose="05000000000000000000" pitchFamily="2" charset="2"/>
              <a:buChar char="§"/>
            </a:pPr>
            <a:endParaRPr lang="en-US" altLang="en-US" sz="36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endParaRPr lang="en-US" altLang="en-US" sz="36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altLang="en-US" sz="3600" dirty="0">
                <a:latin typeface="Tahoma" panose="020B0604030504040204" pitchFamily="34" charset="0"/>
                <a:ea typeface="Tahoma" panose="020B0604030504040204" pitchFamily="34" charset="0"/>
                <a:cs typeface="Tahoma" panose="020B0604030504040204" pitchFamily="34" charset="0"/>
              </a:rPr>
              <a:t>Who to Live With  (Housemate)</a:t>
            </a:r>
          </a:p>
          <a:p>
            <a:pPr>
              <a:buFont typeface="Wingdings" panose="05000000000000000000" pitchFamily="2" charset="2"/>
              <a:buChar char="§"/>
            </a:pPr>
            <a:r>
              <a:rPr lang="en-US" altLang="en-US" sz="3600" dirty="0">
                <a:latin typeface="Tahoma" panose="020B0604030504040204" pitchFamily="34" charset="0"/>
                <a:ea typeface="Tahoma" panose="020B0604030504040204" pitchFamily="34" charset="0"/>
                <a:cs typeface="Tahoma" panose="020B0604030504040204" pitchFamily="34" charset="0"/>
              </a:rPr>
              <a:t>Where to Live </a:t>
            </a:r>
          </a:p>
          <a:p>
            <a:pPr>
              <a:buFont typeface="Wingdings" panose="05000000000000000000" pitchFamily="2" charset="2"/>
              <a:buChar char="§"/>
            </a:pPr>
            <a:r>
              <a:rPr lang="en-US" altLang="en-US" sz="3600" dirty="0">
                <a:latin typeface="Tahoma" panose="020B0604030504040204" pitchFamily="34" charset="0"/>
                <a:ea typeface="Tahoma" panose="020B0604030504040204" pitchFamily="34" charset="0"/>
                <a:cs typeface="Tahoma" panose="020B0604030504040204" pitchFamily="34" charset="0"/>
              </a:rPr>
              <a:t>Your Own Room </a:t>
            </a:r>
          </a:p>
          <a:p>
            <a:endParaRPr lang="en-US" altLang="en-US" sz="2000" dirty="0"/>
          </a:p>
          <a:p>
            <a:endParaRPr lang="en-US" altLang="en-US" sz="2000" dirty="0"/>
          </a:p>
          <a:p>
            <a:endParaRPr lang="en-US" altLang="en-US" sz="2000" dirty="0"/>
          </a:p>
          <a:p>
            <a:endParaRPr lang="en-US" altLang="en-US" sz="2000" dirty="0"/>
          </a:p>
          <a:p>
            <a:endParaRPr lang="en-US" altLang="en-US" sz="2000" dirty="0"/>
          </a:p>
        </p:txBody>
      </p:sp>
      <p:pic>
        <p:nvPicPr>
          <p:cNvPr id="3" name="Picture 2" descr="A person sitting posing for the camera&#10;&#10;Description automatically generated">
            <a:extLst>
              <a:ext uri="{FF2B5EF4-FFF2-40B4-BE49-F238E27FC236}">
                <a16:creationId xmlns:a16="http://schemas.microsoft.com/office/drawing/2014/main" id="{A01804AB-C0B8-4EBE-A0B2-DCC5FAC33EC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64" r="20830" b="-2"/>
          <a:stretch/>
        </p:blipFill>
        <p:spPr>
          <a:xfrm>
            <a:off x="6538366" y="1383738"/>
            <a:ext cx="4929098" cy="4756870"/>
          </a:xfrm>
          <a:prstGeom prst="rect">
            <a:avLst/>
          </a:prstGeom>
        </p:spPr>
      </p:pic>
      <p:sp>
        <p:nvSpPr>
          <p:cNvPr id="5" name="TextBox 4">
            <a:extLst>
              <a:ext uri="{FF2B5EF4-FFF2-40B4-BE49-F238E27FC236}">
                <a16:creationId xmlns:a16="http://schemas.microsoft.com/office/drawing/2014/main" id="{2A02EA73-CE5C-417F-810A-1954521CB85C}"/>
              </a:ext>
            </a:extLst>
          </p:cNvPr>
          <p:cNvSpPr txBox="1"/>
          <p:nvPr/>
        </p:nvSpPr>
        <p:spPr>
          <a:xfrm>
            <a:off x="9141186" y="5940553"/>
            <a:ext cx="23262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northcarolinahealthnews.org/2017/12/10/advocates-promote-guardianship-alternatives-for-adults-with-disabiliti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1464681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394FE2-BDDA-4ECE-B320-81AE19E90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0625AAC5-802A-4197-8804-2B78FF65C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E1E1E1"/>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07F994-0CAF-492C-8CBC-6A0F1B5E795E}"/>
              </a:ext>
            </a:extLst>
          </p:cNvPr>
          <p:cNvSpPr>
            <a:spLocks noGrp="1"/>
          </p:cNvSpPr>
          <p:nvPr>
            <p:ph type="title"/>
          </p:nvPr>
        </p:nvSpPr>
        <p:spPr>
          <a:xfrm>
            <a:off x="2103120" y="310896"/>
            <a:ext cx="7982712" cy="868680"/>
          </a:xfrm>
        </p:spPr>
        <p:txBody>
          <a:bodyPr vert="horz" lIns="91440" tIns="45720" rIns="91440" bIns="45720" rtlCol="0" anchor="ctr">
            <a:normAutofit/>
          </a:bodyPr>
          <a:lstStyle/>
          <a:p>
            <a:pPr algn="ctr"/>
            <a:r>
              <a:rPr lang="en-US" sz="4800" kern="1200" dirty="0">
                <a:solidFill>
                  <a:schemeClr val="tx1"/>
                </a:solidFill>
                <a:latin typeface="Tahoma" panose="020B0604030504040204" pitchFamily="34" charset="0"/>
                <a:ea typeface="Tahoma" panose="020B0604030504040204" pitchFamily="34" charset="0"/>
                <a:cs typeface="Tahoma" panose="020B0604030504040204" pitchFamily="34" charset="0"/>
              </a:rPr>
              <a:t>Decorating</a:t>
            </a:r>
          </a:p>
        </p:txBody>
      </p:sp>
      <p:sp>
        <p:nvSpPr>
          <p:cNvPr id="20" name="Rectangle: Rounded Corners 19">
            <a:extLst>
              <a:ext uri="{FF2B5EF4-FFF2-40B4-BE49-F238E27FC236}">
                <a16:creationId xmlns:a16="http://schemas.microsoft.com/office/drawing/2014/main" id="{A1B139DD-0E8D-42FA-9171-C5F001754A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pic>
        <p:nvPicPr>
          <p:cNvPr id="5" name="Picture 4" descr="A bedroom with a bed in a room&#10;&#10;Description automatically generated">
            <a:extLst>
              <a:ext uri="{FF2B5EF4-FFF2-40B4-BE49-F238E27FC236}">
                <a16:creationId xmlns:a16="http://schemas.microsoft.com/office/drawing/2014/main" id="{B7DAB86C-3FCA-4D57-A74A-52858EB8313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393" r="3" b="3"/>
          <a:stretch/>
        </p:blipFill>
        <p:spPr>
          <a:xfrm>
            <a:off x="419830" y="2128345"/>
            <a:ext cx="5577840" cy="4083269"/>
          </a:xfrm>
          <a:prstGeom prst="rect">
            <a:avLst/>
          </a:prstGeom>
        </p:spPr>
      </p:pic>
      <p:pic>
        <p:nvPicPr>
          <p:cNvPr id="10" name="Picture 9" descr="A living room&#10;&#10;Description automatically generated">
            <a:extLst>
              <a:ext uri="{FF2B5EF4-FFF2-40B4-BE49-F238E27FC236}">
                <a16:creationId xmlns:a16="http://schemas.microsoft.com/office/drawing/2014/main" id="{B14BD95F-F56B-43F0-9D56-D2A8D18033CD}"/>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314" r="6581" b="2"/>
          <a:stretch/>
        </p:blipFill>
        <p:spPr>
          <a:xfrm>
            <a:off x="6194332" y="2128367"/>
            <a:ext cx="5577840" cy="4086603"/>
          </a:xfrm>
          <a:prstGeom prst="rect">
            <a:avLst/>
          </a:prstGeom>
        </p:spPr>
      </p:pic>
      <p:sp>
        <p:nvSpPr>
          <p:cNvPr id="3" name="TextBox 2">
            <a:extLst>
              <a:ext uri="{FF2B5EF4-FFF2-40B4-BE49-F238E27FC236}">
                <a16:creationId xmlns:a16="http://schemas.microsoft.com/office/drawing/2014/main" id="{81489FC0-5097-4C76-91EF-E3A75425DFBC}"/>
              </a:ext>
            </a:extLst>
          </p:cNvPr>
          <p:cNvSpPr txBox="1"/>
          <p:nvPr/>
        </p:nvSpPr>
        <p:spPr>
          <a:xfrm>
            <a:off x="5281878" y="206730"/>
            <a:ext cx="184731" cy="1184940"/>
          </a:xfrm>
          <a:prstGeom prst="rect">
            <a:avLst/>
          </a:prstGeom>
          <a:noFill/>
        </p:spPr>
        <p:txBody>
          <a:bodyPr wrap="none" rtlCol="0">
            <a:spAutoFit/>
          </a:bodyPr>
          <a:lstStyle/>
          <a:p>
            <a:pPr algn="ctr" defTabSz="457200">
              <a:spcAft>
                <a:spcPts val="600"/>
              </a:spcAft>
            </a:pPr>
            <a:endParaRPr lang="en-US" sz="3300" b="1">
              <a:solidFill>
                <a:srgbClr val="005694"/>
              </a:solidFill>
            </a:endParaRPr>
          </a:p>
          <a:p>
            <a:pPr algn="ctr" defTabSz="457200">
              <a:spcAft>
                <a:spcPts val="600"/>
              </a:spcAft>
            </a:pPr>
            <a:endParaRPr lang="en-US" sz="3300" b="1">
              <a:solidFill>
                <a:srgbClr val="005694"/>
              </a:solidFill>
            </a:endParaRPr>
          </a:p>
        </p:txBody>
      </p:sp>
      <p:sp>
        <p:nvSpPr>
          <p:cNvPr id="6" name="TextBox 5">
            <a:extLst>
              <a:ext uri="{FF2B5EF4-FFF2-40B4-BE49-F238E27FC236}">
                <a16:creationId xmlns:a16="http://schemas.microsoft.com/office/drawing/2014/main" id="{314EB9C1-F4FB-4F8D-9028-56FE82D1E9E7}"/>
              </a:ext>
            </a:extLst>
          </p:cNvPr>
          <p:cNvSpPr txBox="1"/>
          <p:nvPr/>
        </p:nvSpPr>
        <p:spPr>
          <a:xfrm>
            <a:off x="3810854" y="6011559"/>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iha.com/villa-for-rent-saint-barthelemy-le-plain_45988&amp;r=k@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11" name="TextBox 10">
            <a:extLst>
              <a:ext uri="{FF2B5EF4-FFF2-40B4-BE49-F238E27FC236}">
                <a16:creationId xmlns:a16="http://schemas.microsoft.com/office/drawing/2014/main" id="{2983B836-EC6E-4F71-BB96-C41B5E732DAA}"/>
              </a:ext>
            </a:extLst>
          </p:cNvPr>
          <p:cNvSpPr txBox="1"/>
          <p:nvPr/>
        </p:nvSpPr>
        <p:spPr>
          <a:xfrm>
            <a:off x="9445894" y="6014915"/>
            <a:ext cx="23262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www.wovenbywords.com/2017/04/may-fourth-be-with-you.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3783253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29C2C85-1492-463C-B805-3FD3FCE93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20" name="Straight Connector 19">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Rectangle 22">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4C649D-2A25-4009-8D63-426D1CB5F5CD}"/>
              </a:ext>
            </a:extLst>
          </p:cNvPr>
          <p:cNvSpPr>
            <a:spLocks noGrp="1"/>
          </p:cNvSpPr>
          <p:nvPr>
            <p:ph type="title"/>
          </p:nvPr>
        </p:nvSpPr>
        <p:spPr>
          <a:xfrm>
            <a:off x="1060232" y="3883014"/>
            <a:ext cx="10071536" cy="929750"/>
          </a:xfrm>
        </p:spPr>
        <p:txBody>
          <a:bodyPr vert="horz" lIns="91440" tIns="45720" rIns="91440" bIns="45720" rtlCol="0" anchor="b">
            <a:normAutofit/>
          </a:bodyPr>
          <a:lstStyle/>
          <a:p>
            <a:pPr algn="ctr"/>
            <a:r>
              <a:rPr lang="en-US" sz="5200" kern="1200" dirty="0">
                <a:solidFill>
                  <a:schemeClr val="tx1"/>
                </a:solidFill>
                <a:latin typeface="Tahoma" panose="020B0604030504040204" pitchFamily="34" charset="0"/>
                <a:ea typeface="Tahoma" panose="020B0604030504040204" pitchFamily="34" charset="0"/>
                <a:cs typeface="Tahoma" panose="020B0604030504040204" pitchFamily="34" charset="0"/>
              </a:rPr>
              <a:t>Decorating</a:t>
            </a:r>
          </a:p>
        </p:txBody>
      </p:sp>
      <p:pic>
        <p:nvPicPr>
          <p:cNvPr id="11" name="Picture 10" descr="A living room filled with furniture on top of a hard wood floor&#10;&#10;Description automatically generated">
            <a:extLst>
              <a:ext uri="{FF2B5EF4-FFF2-40B4-BE49-F238E27FC236}">
                <a16:creationId xmlns:a16="http://schemas.microsoft.com/office/drawing/2014/main" id="{8AB85750-425C-430C-918B-B87613997D4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0446"/>
          <a:stretch/>
        </p:blipFill>
        <p:spPr>
          <a:xfrm>
            <a:off x="596464" y="632059"/>
            <a:ext cx="5466594" cy="3261690"/>
          </a:xfrm>
          <a:prstGeom prst="rect">
            <a:avLst/>
          </a:prstGeom>
        </p:spPr>
      </p:pic>
      <p:pic>
        <p:nvPicPr>
          <p:cNvPr id="8" name="Picture 7" descr="A living room filled with furniture and a fire place&#10;&#10;Description automatically generated">
            <a:extLst>
              <a:ext uri="{FF2B5EF4-FFF2-40B4-BE49-F238E27FC236}">
                <a16:creationId xmlns:a16="http://schemas.microsoft.com/office/drawing/2014/main" id="{6367B860-BB3C-41C6-A895-B3DC864D9C6D}"/>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8885" r="-3" b="17848"/>
          <a:stretch/>
        </p:blipFill>
        <p:spPr>
          <a:xfrm>
            <a:off x="6215850" y="653531"/>
            <a:ext cx="5426522" cy="3240218"/>
          </a:xfrm>
          <a:prstGeom prst="rect">
            <a:avLst/>
          </a:prstGeom>
        </p:spPr>
      </p:pic>
    </p:spTree>
    <p:extLst>
      <p:ext uri="{BB962C8B-B14F-4D97-AF65-F5344CB8AC3E}">
        <p14:creationId xmlns:p14="http://schemas.microsoft.com/office/powerpoint/2010/main" val="1092605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35B-F4C3-4DB2-BE1D-173D1DE0EA54}"/>
              </a:ext>
            </a:extLst>
          </p:cNvPr>
          <p:cNvSpPr>
            <a:spLocks noGrp="1"/>
          </p:cNvSpPr>
          <p:nvPr>
            <p:ph type="title"/>
          </p:nvPr>
        </p:nvSpPr>
        <p:spPr>
          <a:xfrm>
            <a:off x="3779616" y="4105095"/>
            <a:ext cx="5501668" cy="2335833"/>
          </a:xfrm>
        </p:spPr>
        <p:txBody>
          <a:bodyPr vert="horz" lIns="91440" tIns="45720" rIns="91440" bIns="45720" rtlCol="0" anchor="t">
            <a:normAutofit fontScale="90000"/>
          </a:bodyPr>
          <a:lstStyle/>
          <a:p>
            <a:pPr algn="ctr"/>
            <a:r>
              <a:rPr lang="en-US" kern="1200" dirty="0">
                <a:solidFill>
                  <a:schemeClr val="tx1"/>
                </a:solidFill>
                <a:latin typeface="Tahoma" panose="020B0604030504040204" pitchFamily="34" charset="0"/>
                <a:ea typeface="Tahoma" panose="020B0604030504040204" pitchFamily="34" charset="0"/>
                <a:cs typeface="Tahoma" panose="020B0604030504040204" pitchFamily="34" charset="0"/>
              </a:rPr>
              <a:t>Control </a:t>
            </a:r>
            <a:br>
              <a:rPr lang="en-US" kern="1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kern="1200" dirty="0">
                <a:solidFill>
                  <a:schemeClr val="tx1"/>
                </a:solidFill>
                <a:latin typeface="Tahoma" panose="020B0604030504040204" pitchFamily="34" charset="0"/>
                <a:ea typeface="Tahoma" panose="020B0604030504040204" pitchFamily="34" charset="0"/>
                <a:cs typeface="Tahoma" panose="020B0604030504040204" pitchFamily="34" charset="0"/>
              </a:rPr>
              <a:t>of </a:t>
            </a:r>
            <a:br>
              <a:rPr lang="en-US" kern="1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kern="1200" dirty="0">
                <a:solidFill>
                  <a:schemeClr val="tx1"/>
                </a:solidFill>
                <a:latin typeface="Tahoma" panose="020B0604030504040204" pitchFamily="34" charset="0"/>
                <a:ea typeface="Tahoma" panose="020B0604030504040204" pitchFamily="34" charset="0"/>
                <a:cs typeface="Tahoma" panose="020B0604030504040204" pitchFamily="34" charset="0"/>
              </a:rPr>
              <a:t>schedule and activities</a:t>
            </a:r>
          </a:p>
        </p:txBody>
      </p:sp>
      <p:sp>
        <p:nvSpPr>
          <p:cNvPr id="27" name="Freeform: Shape 26">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indoor, window, front, sitting&#10;&#10;Description automatically generated">
            <a:extLst>
              <a:ext uri="{FF2B5EF4-FFF2-40B4-BE49-F238E27FC236}">
                <a16:creationId xmlns:a16="http://schemas.microsoft.com/office/drawing/2014/main" id="{D199717F-3A63-4BBD-B27E-8BBCE1A5E93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642" r="23706" b="2"/>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1" name="Picture 10" descr="A person cooking in a kitchen preparing food&#10;&#10;Description automatically generated">
            <a:extLst>
              <a:ext uri="{FF2B5EF4-FFF2-40B4-BE49-F238E27FC236}">
                <a16:creationId xmlns:a16="http://schemas.microsoft.com/office/drawing/2014/main" id="{45B0AF13-643C-4DC8-B6BF-CB5F011236FA}"/>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8185" r="14202" b="4"/>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31" name="Oval 30">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picture containing person, indoor, window, looking&#10;&#10;Description automatically generated">
            <a:extLst>
              <a:ext uri="{FF2B5EF4-FFF2-40B4-BE49-F238E27FC236}">
                <a16:creationId xmlns:a16="http://schemas.microsoft.com/office/drawing/2014/main" id="{40945AA4-1BCD-489D-BF3A-94A47F4743D2}"/>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9508" r="3" b="15494"/>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3" name="Freeform: Shape 32">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630BACBD-4254-4A1B-9A89-A3DE19E11FF2}"/>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8356" r="19099" b="3"/>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35" name="Freeform: Shape 34">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a hand&#10;&#10;Description automatically generated">
            <a:extLst>
              <a:ext uri="{FF2B5EF4-FFF2-40B4-BE49-F238E27FC236}">
                <a16:creationId xmlns:a16="http://schemas.microsoft.com/office/drawing/2014/main" id="{3F6D4A59-9B02-4D23-9BB0-607F9A438557}"/>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25155" r="7087"/>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3768640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20C2881C-CB83-4560-930B-EEB7F53A71B9}"/>
              </a:ext>
            </a:extLst>
          </p:cNvPr>
          <p:cNvSpPr>
            <a:spLocks noGrp="1"/>
          </p:cNvSpPr>
          <p:nvPr>
            <p:ph type="title"/>
          </p:nvPr>
        </p:nvSpPr>
        <p:spPr>
          <a:xfrm>
            <a:off x="4012443" y="4928180"/>
            <a:ext cx="3521122" cy="1286354"/>
          </a:xfrm>
        </p:spPr>
        <p:txBody>
          <a:bodyPr>
            <a:normAutofit/>
          </a:bodyPr>
          <a:lstStyle/>
          <a:p>
            <a:pPr algn="r"/>
            <a:r>
              <a:rPr lang="en-US" sz="2900">
                <a:latin typeface="Tahoma" panose="020B0604030504040204" pitchFamily="34" charset="0"/>
                <a:ea typeface="Tahoma" panose="020B0604030504040204" pitchFamily="34" charset="0"/>
                <a:cs typeface="Tahoma" panose="020B0604030504040204" pitchFamily="34" charset="0"/>
              </a:rPr>
              <a:t>Control of schedule and activities</a:t>
            </a:r>
          </a:p>
        </p:txBody>
      </p:sp>
      <p:sp>
        <p:nvSpPr>
          <p:cNvPr id="71" name="Rectangle 70">
            <a:extLst>
              <a:ext uri="{FF2B5EF4-FFF2-40B4-BE49-F238E27FC236}">
                <a16:creationId xmlns:a16="http://schemas.microsoft.com/office/drawing/2014/main" id="{8DF8AE6E-38CD-4B2A-8E02-F099DD30E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in chairs&#10;&#10;Description automatically generated">
            <a:extLst>
              <a:ext uri="{FF2B5EF4-FFF2-40B4-BE49-F238E27FC236}">
                <a16:creationId xmlns:a16="http://schemas.microsoft.com/office/drawing/2014/main" id="{25A8912F-96F0-4B7C-9C71-AD6E770DFFB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9509" y="742789"/>
            <a:ext cx="844330" cy="632042"/>
          </a:xfrm>
          <a:prstGeom prst="rect">
            <a:avLst/>
          </a:prstGeom>
        </p:spPr>
      </p:pic>
      <p:sp>
        <p:nvSpPr>
          <p:cNvPr id="73" name="Right Triangle 72">
            <a:extLst>
              <a:ext uri="{FF2B5EF4-FFF2-40B4-BE49-F238E27FC236}">
                <a16:creationId xmlns:a16="http://schemas.microsoft.com/office/drawing/2014/main" id="{23293907-0F26-4752-BCD0-3AC2C5026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4CA07809-FD84-4293-BEDA-C920BB2A1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8853"/>
            <a:ext cx="1576152" cy="14793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sitting at a table with a plate of food&#10;&#10;Description automatically generated">
            <a:extLst>
              <a:ext uri="{FF2B5EF4-FFF2-40B4-BE49-F238E27FC236}">
                <a16:creationId xmlns:a16="http://schemas.microsoft.com/office/drawing/2014/main" id="{873B9DFF-18C1-4B16-ABC7-0DF4C63BDE0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117219" y="278911"/>
            <a:ext cx="1259675" cy="944756"/>
          </a:xfrm>
          <a:prstGeom prst="rect">
            <a:avLst/>
          </a:prstGeom>
        </p:spPr>
      </p:pic>
      <p:sp>
        <p:nvSpPr>
          <p:cNvPr id="77" name="Right Triangle 76">
            <a:extLst>
              <a:ext uri="{FF2B5EF4-FFF2-40B4-BE49-F238E27FC236}">
                <a16:creationId xmlns:a16="http://schemas.microsoft.com/office/drawing/2014/main" id="{A06D4B98-7FBD-4771-9C71-AE026D670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3630" y="-1"/>
            <a:ext cx="1092260" cy="147936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E32D174-F8A9-4FF0-8888-1B4F5E184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070" y="621519"/>
            <a:ext cx="4032504" cy="2203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769201C5-687E-46FB-BA72-23BA40BFE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107" y="2848090"/>
            <a:ext cx="2339075" cy="34160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339141A8-FDFD-4ABE-A499-72C9669F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8A439E11-755A-4258-859D-56A6B6AFC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8372" y="1485831"/>
            <a:ext cx="1990938"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sitting at a table using a computer&#10;&#10;Description automatically generated">
            <a:extLst>
              <a:ext uri="{FF2B5EF4-FFF2-40B4-BE49-F238E27FC236}">
                <a16:creationId xmlns:a16="http://schemas.microsoft.com/office/drawing/2014/main" id="{404EC6BD-0D04-4584-A890-BBCA4A6882C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146756" y="1632106"/>
            <a:ext cx="1608115" cy="1069397"/>
          </a:xfrm>
          <a:prstGeom prst="rect">
            <a:avLst/>
          </a:prstGeom>
        </p:spPr>
      </p:pic>
      <p:sp>
        <p:nvSpPr>
          <p:cNvPr id="87" name="Right Triangle 86">
            <a:extLst>
              <a:ext uri="{FF2B5EF4-FFF2-40B4-BE49-F238E27FC236}">
                <a16:creationId xmlns:a16="http://schemas.microsoft.com/office/drawing/2014/main" id="{E916EF49-F958-4F28-A999-F8FA8D09A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06828" y="2437565"/>
            <a:ext cx="325600" cy="406635"/>
          </a:xfrm>
          <a:prstGeom prst="rtTriangle">
            <a:avLst/>
          </a:prstGeom>
          <a:solidFill>
            <a:srgbClr val="DC0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floor, indoor, person, fence&#10;&#10;Description automatically generated">
            <a:extLst>
              <a:ext uri="{FF2B5EF4-FFF2-40B4-BE49-F238E27FC236}">
                <a16:creationId xmlns:a16="http://schemas.microsoft.com/office/drawing/2014/main" id="{3AF4C965-910E-45B3-88C7-5EAECEAD6B78}"/>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910980" y="793531"/>
            <a:ext cx="3344764" cy="1881430"/>
          </a:xfrm>
          <a:prstGeom prst="rect">
            <a:avLst/>
          </a:prstGeom>
        </p:spPr>
      </p:pic>
      <p:sp>
        <p:nvSpPr>
          <p:cNvPr id="89" name="Right Triangle 88">
            <a:extLst>
              <a:ext uri="{FF2B5EF4-FFF2-40B4-BE49-F238E27FC236}">
                <a16:creationId xmlns:a16="http://schemas.microsoft.com/office/drawing/2014/main" id="{A7665D74-DFEA-412C-928C-F090E6708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3914" y="3243055"/>
            <a:ext cx="1881096" cy="109226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3E84BD56-679D-4E0C-9C9B-D694ABF07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2567" y="2843319"/>
            <a:ext cx="3474720" cy="18836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ight Triangle 92">
            <a:extLst>
              <a:ext uri="{FF2B5EF4-FFF2-40B4-BE49-F238E27FC236}">
                <a16:creationId xmlns:a16="http://schemas.microsoft.com/office/drawing/2014/main" id="{2335FEDF-EF88-4E68-9CF7-5A72EF32A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0435" y="148822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3DB71A4-74AA-406D-9553-61C0C6D23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1093" y="1481744"/>
            <a:ext cx="1557796" cy="1362456"/>
          </a:xfrm>
          <a:custGeom>
            <a:avLst/>
            <a:gdLst>
              <a:gd name="connsiteX0" fmla="*/ 0 w 1557796"/>
              <a:gd name="connsiteY0" fmla="*/ 0 h 1362456"/>
              <a:gd name="connsiteX1" fmla="*/ 1557796 w 1557796"/>
              <a:gd name="connsiteY1" fmla="*/ 0 h 1362456"/>
              <a:gd name="connsiteX2" fmla="*/ 1557796 w 1557796"/>
              <a:gd name="connsiteY2" fmla="*/ 1362456 h 1362456"/>
              <a:gd name="connsiteX3" fmla="*/ 1090945 w 1557796"/>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1557796" h="1362456">
                <a:moveTo>
                  <a:pt x="0" y="0"/>
                </a:moveTo>
                <a:lnTo>
                  <a:pt x="1557796" y="0"/>
                </a:lnTo>
                <a:lnTo>
                  <a:pt x="1557796" y="1362456"/>
                </a:lnTo>
                <a:lnTo>
                  <a:pt x="1090945" y="136245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97" name="Right Triangle 96">
            <a:extLst>
              <a:ext uri="{FF2B5EF4-FFF2-40B4-BE49-F238E27FC236}">
                <a16:creationId xmlns:a16="http://schemas.microsoft.com/office/drawing/2014/main" id="{DA9994C2-211B-4BF6-B6A0-D67471594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148010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group of people posing for the camera&#10;&#10;Description automatically generated">
            <a:extLst>
              <a:ext uri="{FF2B5EF4-FFF2-40B4-BE49-F238E27FC236}">
                <a16:creationId xmlns:a16="http://schemas.microsoft.com/office/drawing/2014/main" id="{92818650-9188-4555-A00A-CACA9D372555}"/>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786047" y="3737851"/>
            <a:ext cx="2032216" cy="1689948"/>
          </a:xfrm>
          <a:prstGeom prst="rect">
            <a:avLst/>
          </a:prstGeom>
        </p:spPr>
      </p:pic>
      <p:pic>
        <p:nvPicPr>
          <p:cNvPr id="18" name="Picture 17" descr="A group of people standing in front of a store&#10;&#10;Description automatically generated">
            <a:extLst>
              <a:ext uri="{FF2B5EF4-FFF2-40B4-BE49-F238E27FC236}">
                <a16:creationId xmlns:a16="http://schemas.microsoft.com/office/drawing/2014/main" id="{1E463B07-58DC-4430-A2D9-F54EDC6DFDB1}"/>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4626240" y="2979485"/>
            <a:ext cx="2432199" cy="1611332"/>
          </a:xfrm>
          <a:prstGeom prst="rect">
            <a:avLst/>
          </a:prstGeom>
        </p:spPr>
      </p:pic>
      <p:sp>
        <p:nvSpPr>
          <p:cNvPr id="99" name="Right Triangle 98">
            <a:extLst>
              <a:ext uri="{FF2B5EF4-FFF2-40B4-BE49-F238E27FC236}">
                <a16:creationId xmlns:a16="http://schemas.microsoft.com/office/drawing/2014/main" id="{837A7BE2-DF08-4ECE-A520-13927DBF4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2961" y="4947446"/>
            <a:ext cx="1495517" cy="1117075"/>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94" name="Rectangle 2">
            <a:extLst>
              <a:ext uri="{FF2B5EF4-FFF2-40B4-BE49-F238E27FC236}">
                <a16:creationId xmlns:a16="http://schemas.microsoft.com/office/drawing/2014/main" id="{BE8C9D59-E220-40BF-B4B2-DF9FA0932C73}"/>
              </a:ext>
            </a:extLst>
          </p:cNvPr>
          <p:cNvSpPr>
            <a:spLocks noGrp="1" noChangeArrowheads="1"/>
          </p:cNvSpPr>
          <p:nvPr>
            <p:ph idx="1"/>
          </p:nvPr>
        </p:nvSpPr>
        <p:spPr>
          <a:xfrm>
            <a:off x="7855297" y="3153048"/>
            <a:ext cx="3706577" cy="3061485"/>
          </a:xfrm>
        </p:spPr>
        <p:txBody>
          <a:bodyPr anchor="ctr">
            <a:normAutofit/>
          </a:bodyPr>
          <a:lstStyle/>
          <a:p>
            <a:endParaRPr lang="en-US" altLang="en-US" sz="1800"/>
          </a:p>
          <a:p>
            <a:endParaRPr lang="en-US" altLang="en-US" sz="1800"/>
          </a:p>
          <a:p>
            <a:endParaRPr lang="en-US" altLang="en-US" sz="1800"/>
          </a:p>
          <a:p>
            <a:endParaRPr lang="en-US" altLang="en-US" sz="1800"/>
          </a:p>
        </p:txBody>
      </p:sp>
      <p:sp>
        <p:nvSpPr>
          <p:cNvPr id="4" name="TextBox 3">
            <a:extLst>
              <a:ext uri="{FF2B5EF4-FFF2-40B4-BE49-F238E27FC236}">
                <a16:creationId xmlns:a16="http://schemas.microsoft.com/office/drawing/2014/main" id="{9C84EB74-C8FA-4578-A825-6F0E5D57C47F}"/>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shrijeetroychoudhary.com/2011/05/at-movie-theatre-which-arm-rest-i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19" name="TextBox 18">
            <a:extLst>
              <a:ext uri="{FF2B5EF4-FFF2-40B4-BE49-F238E27FC236}">
                <a16:creationId xmlns:a16="http://schemas.microsoft.com/office/drawing/2014/main" id="{2F9F08B5-CE30-4E47-8B3D-7A3BA1A46F08}"/>
              </a:ext>
            </a:extLst>
          </p:cNvPr>
          <p:cNvSpPr txBox="1"/>
          <p:nvPr/>
        </p:nvSpPr>
        <p:spPr>
          <a:xfrm>
            <a:off x="4871622" y="4390762"/>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4" tooltip="http://researchleap.com/who-are-store-brands-buyers-demographic-profile-of-store-brand-buyers-in-bosnia-and-herzegovin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134">
            <a:extLst>
              <a:ext uri="{FF2B5EF4-FFF2-40B4-BE49-F238E27FC236}">
                <a16:creationId xmlns:a16="http://schemas.microsoft.com/office/drawing/2014/main" id="{3D7E4C9F-7EC2-4C52-9146-0E1435CC2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late of food on a table&#10;&#10;Description automatically generated">
            <a:extLst>
              <a:ext uri="{FF2B5EF4-FFF2-40B4-BE49-F238E27FC236}">
                <a16:creationId xmlns:a16="http://schemas.microsoft.com/office/drawing/2014/main" id="{09CB7606-74F6-48F2-8303-45B58AE46CE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673" r="2607" b="-3"/>
          <a:stretch/>
        </p:blipFill>
        <p:spPr>
          <a:xfrm>
            <a:off x="-1" y="5"/>
            <a:ext cx="3922776" cy="3937609"/>
          </a:xfrm>
          <a:prstGeom prst="rect">
            <a:avLst/>
          </a:prstGeom>
        </p:spPr>
      </p:pic>
      <p:pic>
        <p:nvPicPr>
          <p:cNvPr id="11" name="Picture 10" descr="A pile of food&#10;&#10;Description automatically generated">
            <a:extLst>
              <a:ext uri="{FF2B5EF4-FFF2-40B4-BE49-F238E27FC236}">
                <a16:creationId xmlns:a16="http://schemas.microsoft.com/office/drawing/2014/main" id="{6625DB0E-4BED-4FE4-95DB-78C939D8CA23}"/>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8381" r="5157"/>
          <a:stretch/>
        </p:blipFill>
        <p:spPr>
          <a:xfrm>
            <a:off x="4131633" y="10"/>
            <a:ext cx="3922776" cy="3937599"/>
          </a:xfrm>
          <a:prstGeom prst="rect">
            <a:avLst/>
          </a:prstGeom>
        </p:spPr>
      </p:pic>
      <p:sp useBgFill="1">
        <p:nvSpPr>
          <p:cNvPr id="9221" name="Rectangle 136">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30FD39-04DC-4DB7-B8C2-B6BA52134680}"/>
              </a:ext>
            </a:extLst>
          </p:cNvPr>
          <p:cNvSpPr>
            <a:spLocks noGrp="1"/>
          </p:cNvSpPr>
          <p:nvPr>
            <p:ph type="title"/>
          </p:nvPr>
        </p:nvSpPr>
        <p:spPr>
          <a:xfrm>
            <a:off x="813816" y="4483839"/>
            <a:ext cx="6403413" cy="1608383"/>
          </a:xfrm>
        </p:spPr>
        <p:txBody>
          <a:bodyPr>
            <a:normAutofit/>
          </a:bodyPr>
          <a:lstStyle/>
          <a:p>
            <a:r>
              <a:rPr lang="en-US" sz="3600" dirty="0">
                <a:latin typeface="Tahoma" panose="020B0604030504040204" pitchFamily="34" charset="0"/>
                <a:ea typeface="Tahoma" panose="020B0604030504040204" pitchFamily="34" charset="0"/>
                <a:cs typeface="Tahoma" panose="020B0604030504040204" pitchFamily="34" charset="0"/>
              </a:rPr>
              <a:t>Access to Food at ANY TIME</a:t>
            </a:r>
          </a:p>
        </p:txBody>
      </p:sp>
      <p:pic>
        <p:nvPicPr>
          <p:cNvPr id="14" name="Picture 13" descr="A white plate topped with meat potatoes and broccoli&#10;&#10;Description automatically generated">
            <a:extLst>
              <a:ext uri="{FF2B5EF4-FFF2-40B4-BE49-F238E27FC236}">
                <a16:creationId xmlns:a16="http://schemas.microsoft.com/office/drawing/2014/main" id="{13869E04-9B9E-4090-8D59-944CEFE2A67E}"/>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6898" r="26504" b="3"/>
          <a:stretch/>
        </p:blipFill>
        <p:spPr>
          <a:xfrm>
            <a:off x="8263267" y="10"/>
            <a:ext cx="3928733" cy="3937599"/>
          </a:xfrm>
          <a:prstGeom prst="rect">
            <a:avLst/>
          </a:prstGeom>
        </p:spPr>
      </p:pic>
      <p:sp>
        <p:nvSpPr>
          <p:cNvPr id="9222" name="Rectangle 138">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23" name="Rectangle 140">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8" name="Rectangle 2">
            <a:extLst>
              <a:ext uri="{FF2B5EF4-FFF2-40B4-BE49-F238E27FC236}">
                <a16:creationId xmlns:a16="http://schemas.microsoft.com/office/drawing/2014/main" id="{4D1F1888-BE8A-4822-A33C-FE0BA3782E9C}"/>
              </a:ext>
            </a:extLst>
          </p:cNvPr>
          <p:cNvSpPr>
            <a:spLocks noGrp="1" noChangeArrowheads="1"/>
          </p:cNvSpPr>
          <p:nvPr>
            <p:ph idx="1"/>
          </p:nvPr>
        </p:nvSpPr>
        <p:spPr>
          <a:xfrm>
            <a:off x="4131633" y="4464872"/>
            <a:ext cx="3712464" cy="1608383"/>
          </a:xfrm>
        </p:spPr>
        <p:txBody>
          <a:bodyPr anchor="ctr">
            <a:normAutofit/>
          </a:bodyPr>
          <a:lstStyle/>
          <a:p>
            <a:pPr eaLnBrk="1" hangingPunct="1">
              <a:buFontTx/>
              <a:buNone/>
            </a:pPr>
            <a:endParaRPr lang="en-US" altLang="en-US" sz="1700" b="1">
              <a:latin typeface="Tahoma" panose="020B0604030504040204" pitchFamily="34" charset="0"/>
            </a:endParaRPr>
          </a:p>
          <a:p>
            <a:pPr eaLnBrk="1" hangingPunct="1">
              <a:buFontTx/>
              <a:buNone/>
            </a:pPr>
            <a:endParaRPr lang="en-US" altLang="en-US" sz="1700" b="1">
              <a:latin typeface="Tahoma" panose="020B0604030504040204" pitchFamily="34" charset="0"/>
            </a:endParaRPr>
          </a:p>
          <a:p>
            <a:pPr eaLnBrk="1" hangingPunct="1">
              <a:buFontTx/>
              <a:buNone/>
            </a:pPr>
            <a:endParaRPr lang="en-US" altLang="en-US" sz="1700" b="1">
              <a:latin typeface="Tahoma" panose="020B0604030504040204" pitchFamily="34" charset="0"/>
            </a:endParaRPr>
          </a:p>
          <a:p>
            <a:pPr eaLnBrk="1" hangingPunct="1">
              <a:buFontTx/>
              <a:buNone/>
            </a:pPr>
            <a:endParaRPr lang="en-US" altLang="en-US" sz="1700" b="1">
              <a:latin typeface="Tahoma" panose="020B0604030504040204" pitchFamily="34" charset="0"/>
            </a:endParaRPr>
          </a:p>
          <a:p>
            <a:pPr eaLnBrk="1" hangingPunct="1">
              <a:buFontTx/>
              <a:buNone/>
            </a:pPr>
            <a:endParaRPr lang="en-US" altLang="en-US" sz="1700" b="1">
              <a:latin typeface="Tahoma" panose="020B0604030504040204" pitchFamily="34" charset="0"/>
            </a:endParaRPr>
          </a:p>
          <a:p>
            <a:pPr eaLnBrk="1" hangingPunct="1">
              <a:buFontTx/>
              <a:buNone/>
            </a:pPr>
            <a:endParaRPr lang="en-US" altLang="en-US" sz="1700" b="1">
              <a:latin typeface="Tahoma" panose="020B0604030504040204" pitchFamily="34" charset="0"/>
            </a:endParaRPr>
          </a:p>
          <a:p>
            <a:pPr eaLnBrk="1" hangingPunct="1">
              <a:buFontTx/>
              <a:buNone/>
            </a:pPr>
            <a:endParaRPr lang="en-US" altLang="en-US" sz="1700" b="1">
              <a:latin typeface="Tahoma" panose="020B0604030504040204" pitchFamily="34" charset="0"/>
            </a:endParaRPr>
          </a:p>
          <a:p>
            <a:pPr eaLnBrk="1" hangingPunct="1">
              <a:buFontTx/>
              <a:buNone/>
            </a:pPr>
            <a:endParaRPr lang="en-US" altLang="en-US" sz="1700" i="1">
              <a:latin typeface="Tahoma" panose="020B0604030504040204" pitchFamily="34" charset="0"/>
            </a:endParaRPr>
          </a:p>
        </p:txBody>
      </p:sp>
      <p:pic>
        <p:nvPicPr>
          <p:cNvPr id="8" name="Picture 7" descr="An apple cut in half sandwich sitting on top of a table&#10;&#10;Description automatically generated">
            <a:extLst>
              <a:ext uri="{FF2B5EF4-FFF2-40B4-BE49-F238E27FC236}">
                <a16:creationId xmlns:a16="http://schemas.microsoft.com/office/drawing/2014/main" id="{FC2142AC-C497-4DE0-8BC7-17BCFCE01438}"/>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t="17302" r="1" b="1"/>
          <a:stretch/>
        </p:blipFill>
        <p:spPr>
          <a:xfrm>
            <a:off x="8269224" y="4160171"/>
            <a:ext cx="3922776" cy="2149184"/>
          </a:xfrm>
          <a:prstGeom prst="rect">
            <a:avLst/>
          </a:prstGeom>
        </p:spPr>
      </p:pic>
      <p:sp>
        <p:nvSpPr>
          <p:cNvPr id="6" name="TextBox 5">
            <a:extLst>
              <a:ext uri="{FF2B5EF4-FFF2-40B4-BE49-F238E27FC236}">
                <a16:creationId xmlns:a16="http://schemas.microsoft.com/office/drawing/2014/main" id="{7FA59E9D-1210-443A-B735-921CE1315A23}"/>
              </a:ext>
            </a:extLst>
          </p:cNvPr>
          <p:cNvSpPr txBox="1"/>
          <p:nvPr/>
        </p:nvSpPr>
        <p:spPr>
          <a:xfrm>
            <a:off x="1615733" y="3737559"/>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en.wikipedia.org/wiki/File:American_Breakfast.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9" name="TextBox 8">
            <a:extLst>
              <a:ext uri="{FF2B5EF4-FFF2-40B4-BE49-F238E27FC236}">
                <a16:creationId xmlns:a16="http://schemas.microsoft.com/office/drawing/2014/main" id="{971710FD-925C-435F-B024-6928F6D772E5}"/>
              </a:ext>
            </a:extLst>
          </p:cNvPr>
          <p:cNvSpPr txBox="1"/>
          <p:nvPr/>
        </p:nvSpPr>
        <p:spPr>
          <a:xfrm>
            <a:off x="9732673" y="6109300"/>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0" tooltip="https://myfabfinance.com/a-frugal-moms-guide-to-healthy-eating-on-a-budge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12" name="TextBox 11">
            <a:extLst>
              <a:ext uri="{FF2B5EF4-FFF2-40B4-BE49-F238E27FC236}">
                <a16:creationId xmlns:a16="http://schemas.microsoft.com/office/drawing/2014/main" id="{A5863583-F870-4FDD-9D34-FCEE9FBCF341}"/>
              </a:ext>
            </a:extLst>
          </p:cNvPr>
          <p:cNvSpPr txBox="1"/>
          <p:nvPr/>
        </p:nvSpPr>
        <p:spPr>
          <a:xfrm>
            <a:off x="5747367" y="3737554"/>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en.wikipedia.org/wiki/Snack_mix">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5" name="TextBox 14">
            <a:extLst>
              <a:ext uri="{FF2B5EF4-FFF2-40B4-BE49-F238E27FC236}">
                <a16:creationId xmlns:a16="http://schemas.microsoft.com/office/drawing/2014/main" id="{C1EA299C-15C6-4E5E-BCC6-8082E07F9D65}"/>
              </a:ext>
            </a:extLst>
          </p:cNvPr>
          <p:cNvSpPr txBox="1"/>
          <p:nvPr/>
        </p:nvSpPr>
        <p:spPr>
          <a:xfrm>
            <a:off x="9751909" y="3737554"/>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8" tooltip="http://dinnerdiary.org/2008/06/29/129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3"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in a room&#10;&#10;Description automatically generated">
            <a:extLst>
              <a:ext uri="{FF2B5EF4-FFF2-40B4-BE49-F238E27FC236}">
                <a16:creationId xmlns:a16="http://schemas.microsoft.com/office/drawing/2014/main" id="{26F66B62-5BFE-4736-8293-B4C0B136464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281" r="-1" b="-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73" name="Freeform: Shape 7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C74CE4BC-EB23-4A45-B772-EA3D3197CF76}"/>
              </a:ext>
            </a:extLst>
          </p:cNvPr>
          <p:cNvSpPr>
            <a:spLocks noGrp="1"/>
          </p:cNvSpPr>
          <p:nvPr>
            <p:ph type="title"/>
          </p:nvPr>
        </p:nvSpPr>
        <p:spPr>
          <a:xfrm>
            <a:off x="371094" y="1161288"/>
            <a:ext cx="3438144" cy="1125728"/>
          </a:xfrm>
        </p:spPr>
        <p:txBody>
          <a:bodyPr anchor="b">
            <a:normAutofit/>
          </a:bodyPr>
          <a:lstStyle/>
          <a:p>
            <a:r>
              <a:rPr lang="en-US" sz="2800">
                <a:latin typeface="Tahoma" panose="020B0604030504040204" pitchFamily="34" charset="0"/>
                <a:ea typeface="Tahoma" panose="020B0604030504040204" pitchFamily="34" charset="0"/>
                <a:cs typeface="Tahoma" panose="020B0604030504040204" pitchFamily="34" charset="0"/>
              </a:rPr>
              <a:t>Visitors At Any Time</a:t>
            </a:r>
          </a:p>
        </p:txBody>
      </p:sp>
      <p:sp>
        <p:nvSpPr>
          <p:cNvPr id="77" name="Rectangle 7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266" name="Rectangle 2">
            <a:extLst>
              <a:ext uri="{FF2B5EF4-FFF2-40B4-BE49-F238E27FC236}">
                <a16:creationId xmlns:a16="http://schemas.microsoft.com/office/drawing/2014/main" id="{16071A2A-313B-49D0-A43C-5C1E54B92DBE}"/>
              </a:ext>
            </a:extLst>
          </p:cNvPr>
          <p:cNvSpPr>
            <a:spLocks noGrp="1" noChangeArrowheads="1"/>
          </p:cNvSpPr>
          <p:nvPr>
            <p:ph idx="1"/>
          </p:nvPr>
        </p:nvSpPr>
        <p:spPr>
          <a:xfrm>
            <a:off x="371094" y="2718054"/>
            <a:ext cx="3438906" cy="3207258"/>
          </a:xfrm>
        </p:spPr>
        <p:txBody>
          <a:bodyPr anchor="t">
            <a:normAutofit/>
          </a:bodyPr>
          <a:lstStyle/>
          <a:p>
            <a:pPr eaLnBrk="1" hangingPunct="1">
              <a:buFontTx/>
              <a:buNone/>
            </a:pPr>
            <a:endParaRPr lang="en-US" altLang="en-US" sz="1700" i="1">
              <a:latin typeface="Tahoma" panose="020B0604030504040204" pitchFamily="34" charset="0"/>
            </a:endParaRPr>
          </a:p>
          <a:p>
            <a:pPr eaLnBrk="1" hangingPunct="1">
              <a:buFontTx/>
              <a:buNone/>
            </a:pPr>
            <a:endParaRPr lang="en-US" altLang="en-US" sz="1700" i="1">
              <a:latin typeface="Tahoma" panose="020B0604030504040204" pitchFamily="34" charset="0"/>
            </a:endParaRPr>
          </a:p>
          <a:p>
            <a:pPr eaLnBrk="1" hangingPunct="1">
              <a:buFontTx/>
              <a:buNone/>
            </a:pPr>
            <a:endParaRPr lang="en-US" altLang="en-US" sz="1700" i="1">
              <a:latin typeface="Tahoma" panose="020B0604030504040204" pitchFamily="34" charset="0"/>
            </a:endParaRPr>
          </a:p>
          <a:p>
            <a:pPr eaLnBrk="1" hangingPunct="1">
              <a:buFontTx/>
              <a:buNone/>
            </a:pPr>
            <a:endParaRPr lang="en-US" altLang="en-US" sz="1700" i="1">
              <a:latin typeface="Tahoma" panose="020B0604030504040204" pitchFamily="34" charset="0"/>
            </a:endParaRPr>
          </a:p>
          <a:p>
            <a:pPr eaLnBrk="1" hangingPunct="1">
              <a:buFontTx/>
              <a:buNone/>
            </a:pPr>
            <a:endParaRPr lang="en-US" altLang="en-US" sz="1700" i="1">
              <a:latin typeface="Tahoma" panose="020B0604030504040204" pitchFamily="34" charset="0"/>
            </a:endParaRPr>
          </a:p>
          <a:p>
            <a:pPr eaLnBrk="1" hangingPunct="1">
              <a:buFontTx/>
              <a:buNone/>
            </a:pPr>
            <a:endParaRPr lang="en-US" altLang="en-US" sz="1700" i="1">
              <a:latin typeface="Tahoma" panose="020B0604030504040204" pitchFamily="34" charset="0"/>
            </a:endParaRPr>
          </a:p>
          <a:p>
            <a:pPr eaLnBrk="1" hangingPunct="1">
              <a:buFontTx/>
              <a:buNone/>
            </a:pPr>
            <a:endParaRPr lang="en-US" altLang="en-US" sz="1700" i="1">
              <a:latin typeface="Tahoma" panose="020B0604030504040204" pitchFamily="34" charset="0"/>
            </a:endParaRPr>
          </a:p>
          <a:p>
            <a:pPr eaLnBrk="1" hangingPunct="1">
              <a:buFontTx/>
              <a:buNone/>
            </a:pPr>
            <a:endParaRPr lang="en-US" altLang="en-US" sz="1700" i="1">
              <a:latin typeface="Tahoma" panose="020B0604030504040204" pitchFamily="34" charset="0"/>
            </a:endParaRPr>
          </a:p>
          <a:p>
            <a:pPr eaLnBrk="1" hangingPunct="1">
              <a:buFontTx/>
              <a:buNone/>
            </a:pPr>
            <a:endParaRPr lang="en-US" altLang="en-US" sz="1700" i="1">
              <a:latin typeface="Tahoma" panose="020B0604030504040204" pitchFamily="34" charset="0"/>
            </a:endParaRPr>
          </a:p>
        </p:txBody>
      </p:sp>
      <p:sp>
        <p:nvSpPr>
          <p:cNvPr id="6" name="TextBox 5">
            <a:extLst>
              <a:ext uri="{FF2B5EF4-FFF2-40B4-BE49-F238E27FC236}">
                <a16:creationId xmlns:a16="http://schemas.microsoft.com/office/drawing/2014/main" id="{4F16B5A4-656B-47A2-BA21-B3B1640C01D3}"/>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vinformation.org/en/serv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549CA6F-5310-434A-9717-D7AF41FCE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DB2D587-6EE2-4F2B-814F-19C43E0E918D}"/>
              </a:ext>
            </a:extLst>
          </p:cNvPr>
          <p:cNvSpPr/>
          <p:nvPr/>
        </p:nvSpPr>
        <p:spPr>
          <a:xfrm>
            <a:off x="935690" y="2757067"/>
            <a:ext cx="6836710" cy="333386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600" dirty="0">
                <a:latin typeface="Tahoma" panose="020B0604030504040204" pitchFamily="34" charset="0"/>
                <a:ea typeface="Tahoma" panose="020B0604030504040204" pitchFamily="34" charset="0"/>
                <a:cs typeface="Tahoma" panose="020B0604030504040204" pitchFamily="34" charset="0"/>
              </a:rPr>
              <a:t>Todays Speakers</a:t>
            </a:r>
          </a:p>
          <a:p>
            <a:r>
              <a:rPr lang="en-US" sz="2800" dirty="0"/>
              <a:t>Meg Cooch, Arc of Illinois</a:t>
            </a:r>
          </a:p>
          <a:p>
            <a:r>
              <a:rPr lang="en-US" sz="2800" dirty="0"/>
              <a:t>Mariel Hamer, ICDD</a:t>
            </a:r>
          </a:p>
          <a:p>
            <a:r>
              <a:rPr lang="en-US" sz="2800" dirty="0"/>
              <a:t>Nicole </a:t>
            </a:r>
            <a:r>
              <a:rPr lang="en-US" sz="2800" dirty="0" err="1"/>
              <a:t>Jorwic</a:t>
            </a:r>
            <a:r>
              <a:rPr lang="en-US" sz="2800" dirty="0"/>
              <a:t>, Arc of the US</a:t>
            </a:r>
          </a:p>
          <a:p>
            <a:r>
              <a:rPr lang="en-US" sz="2800" dirty="0"/>
              <a:t>Kim Mercer-Schleider, ICDD</a:t>
            </a:r>
          </a:p>
          <a:p>
            <a:r>
              <a:rPr lang="en-US" sz="2800" dirty="0"/>
              <a:t>Leanne Mull, Blue Tower Solutions, Inc. </a:t>
            </a:r>
          </a:p>
          <a:p>
            <a:r>
              <a:rPr lang="en-US" sz="2800" dirty="0"/>
              <a:t>Carl Nave, Self Advocate</a:t>
            </a:r>
          </a:p>
          <a:p>
            <a:pPr>
              <a:lnSpc>
                <a:spcPct val="90000"/>
              </a:lnSpc>
              <a:spcBef>
                <a:spcPct val="0"/>
              </a:spcBef>
              <a:spcAft>
                <a:spcPts val="600"/>
              </a:spcAft>
            </a:pPr>
            <a:endParaRPr lang="en-US" sz="2000" dirty="0">
              <a:latin typeface="Tahoma" panose="020B0604030504040204" pitchFamily="34" charset="0"/>
              <a:ea typeface="Tahoma" panose="020B0604030504040204" pitchFamily="34" charset="0"/>
              <a:cs typeface="Tahoma" panose="020B0604030504040204" pitchFamily="34" charset="0"/>
            </a:endParaRPr>
          </a:p>
          <a:p>
            <a:pPr>
              <a:lnSpc>
                <a:spcPct val="90000"/>
              </a:lnSpc>
              <a:spcBef>
                <a:spcPct val="0"/>
              </a:spcBef>
              <a:spcAft>
                <a:spcPts val="600"/>
              </a:spcAft>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3" name="Subtitle 2">
            <a:extLst>
              <a:ext uri="{FF2B5EF4-FFF2-40B4-BE49-F238E27FC236}">
                <a16:creationId xmlns:a16="http://schemas.microsoft.com/office/drawing/2014/main" id="{1CF6A408-D9A4-4FD6-A397-A81DC4AEA860}"/>
              </a:ext>
            </a:extLst>
          </p:cNvPr>
          <p:cNvSpPr>
            <a:spLocks noGrp="1"/>
          </p:cNvSpPr>
          <p:nvPr>
            <p:ph type="subTitle" idx="1"/>
          </p:nvPr>
        </p:nvSpPr>
        <p:spPr>
          <a:xfrm>
            <a:off x="1113809" y="1047218"/>
            <a:ext cx="6658589" cy="1709849"/>
          </a:xfrm>
        </p:spPr>
        <p:txBody>
          <a:bodyPr vert="horz" lIns="91440" tIns="45720" rIns="91440" bIns="45720" rtlCol="0" anchor="b">
            <a:normAutofit/>
          </a:bodyPr>
          <a:lstStyle/>
          <a:p>
            <a:pPr algn="l"/>
            <a:r>
              <a:rPr lang="en-US" sz="6000" dirty="0">
                <a:latin typeface="Tahoma" panose="020B0604030504040204" pitchFamily="34" charset="0"/>
                <a:ea typeface="Tahoma" panose="020B0604030504040204" pitchFamily="34" charset="0"/>
                <a:cs typeface="Tahoma" panose="020B0604030504040204" pitchFamily="34" charset="0"/>
              </a:rPr>
              <a:t>Welcome</a:t>
            </a:r>
          </a:p>
          <a:p>
            <a:pPr algn="l"/>
            <a:endParaRPr lang="en-US" sz="1100" dirty="0"/>
          </a:p>
        </p:txBody>
      </p:sp>
      <p:grpSp>
        <p:nvGrpSpPr>
          <p:cNvPr id="73" name="Group 7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79173"/>
            <a:ext cx="731521" cy="673460"/>
            <a:chOff x="3940602" y="308034"/>
            <a:chExt cx="2116791" cy="3428999"/>
          </a:xfrm>
          <a:solidFill>
            <a:schemeClr val="accent4"/>
          </a:solidFill>
        </p:grpSpPr>
        <p:sp>
          <p:nvSpPr>
            <p:cNvPr id="74" name="Rectangle 7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2233" y="191193"/>
            <a:ext cx="3204078" cy="646730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arc of the us">
            <a:extLst>
              <a:ext uri="{FF2B5EF4-FFF2-40B4-BE49-F238E27FC236}">
                <a16:creationId xmlns:a16="http://schemas.microsoft.com/office/drawing/2014/main" id="{87DF6D5B-B917-4453-B86E-C1B7E14AEDC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44988" y="376844"/>
            <a:ext cx="2355275" cy="1684568"/>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3" descr="Arc_Illinois_Color_Pos_JPG.JPG">
            <a:extLst>
              <a:ext uri="{FF2B5EF4-FFF2-40B4-BE49-F238E27FC236}">
                <a16:creationId xmlns:a16="http://schemas.microsoft.com/office/drawing/2014/main" id="{483F079D-8BF5-404C-B873-BACE275E1B31}"/>
              </a:ext>
            </a:extLst>
          </p:cNvPr>
          <p:cNvPicPr>
            <a:picLocks noChangeAspect="1"/>
          </p:cNvPicPr>
          <p:nvPr/>
        </p:nvPicPr>
        <p:blipFill>
          <a:blip r:embed="rId3"/>
          <a:stretch>
            <a:fillRect/>
          </a:stretch>
        </p:blipFill>
        <p:spPr>
          <a:xfrm>
            <a:off x="8708088" y="2079210"/>
            <a:ext cx="2236132" cy="1587654"/>
          </a:xfrm>
          <a:prstGeom prst="rect">
            <a:avLst/>
          </a:prstGeom>
        </p:spPr>
      </p:pic>
      <p:pic>
        <p:nvPicPr>
          <p:cNvPr id="15" name="Picture 19">
            <a:extLst>
              <a:ext uri="{FF2B5EF4-FFF2-40B4-BE49-F238E27FC236}">
                <a16:creationId xmlns:a16="http://schemas.microsoft.com/office/drawing/2014/main" id="{A0F19D48-B2D1-40E4-B964-3CBCE19A018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512232" y="3702603"/>
            <a:ext cx="2381293" cy="16622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3">
            <a:extLst>
              <a:ext uri="{FF2B5EF4-FFF2-40B4-BE49-F238E27FC236}">
                <a16:creationId xmlns:a16="http://schemas.microsoft.com/office/drawing/2014/main" id="{0B949072-5930-467E-A967-748757B88361}"/>
              </a:ext>
            </a:extLst>
          </p:cNvPr>
          <p:cNvPicPr>
            <a:picLocks noChangeAspect="1"/>
          </p:cNvPicPr>
          <p:nvPr/>
        </p:nvPicPr>
        <p:blipFill>
          <a:blip r:embed="rId5"/>
          <a:stretch>
            <a:fillRect/>
          </a:stretch>
        </p:blipFill>
        <p:spPr>
          <a:xfrm>
            <a:off x="8419296" y="5554881"/>
            <a:ext cx="3537096" cy="875431"/>
          </a:xfrm>
          <a:prstGeom prst="rect">
            <a:avLst/>
          </a:prstGeom>
        </p:spPr>
      </p:pic>
    </p:spTree>
    <p:extLst>
      <p:ext uri="{BB962C8B-B14F-4D97-AF65-F5344CB8AC3E}">
        <p14:creationId xmlns:p14="http://schemas.microsoft.com/office/powerpoint/2010/main" val="656298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299" name="Rectangle 13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00" name="Group 13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30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4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5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D07BD6BD-B1D2-467C-8D10-14DFE47E428E}"/>
              </a:ext>
            </a:extLst>
          </p:cNvPr>
          <p:cNvSpPr>
            <a:spLocks noGrp="1"/>
          </p:cNvSpPr>
          <p:nvPr>
            <p:ph type="title"/>
          </p:nvPr>
        </p:nvSpPr>
        <p:spPr>
          <a:xfrm>
            <a:off x="888630" y="4563895"/>
            <a:ext cx="5109005" cy="1777829"/>
          </a:xfrm>
        </p:spPr>
        <p:txBody>
          <a:bodyPr>
            <a:normAutofit/>
          </a:bodyPr>
          <a:lstStyle/>
          <a:p>
            <a:pPr algn="r"/>
            <a:r>
              <a:rPr lang="en-US" sz="4000">
                <a:latin typeface="Tahoma" panose="020B0604030504040204" pitchFamily="34" charset="0"/>
                <a:ea typeface="Tahoma" panose="020B0604030504040204" pitchFamily="34" charset="0"/>
                <a:cs typeface="Tahoma" panose="020B0604030504040204" pitchFamily="34" charset="0"/>
              </a:rPr>
              <a:t>Home is Physically Accessible</a:t>
            </a:r>
          </a:p>
        </p:txBody>
      </p:sp>
      <p:pic>
        <p:nvPicPr>
          <p:cNvPr id="7" name="Picture 6" descr="A white sink sitting under a mirror&#10;&#10;Description automatically generated">
            <a:extLst>
              <a:ext uri="{FF2B5EF4-FFF2-40B4-BE49-F238E27FC236}">
                <a16:creationId xmlns:a16="http://schemas.microsoft.com/office/drawing/2014/main" id="{FAEEE778-8AB3-4A48-842C-778DDA33901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4255"/>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14" name="Picture 13" descr="A person standing in a kitchen&#10;&#10;Description automatically generated">
            <a:extLst>
              <a:ext uri="{FF2B5EF4-FFF2-40B4-BE49-F238E27FC236}">
                <a16:creationId xmlns:a16="http://schemas.microsoft.com/office/drawing/2014/main" id="{9A76F1B9-595F-4B8F-9DB6-C0444CD7BB6A}"/>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27912" r="-1" b="24378"/>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12290" name="Rectangle 2">
            <a:extLst>
              <a:ext uri="{FF2B5EF4-FFF2-40B4-BE49-F238E27FC236}">
                <a16:creationId xmlns:a16="http://schemas.microsoft.com/office/drawing/2014/main" id="{895BDBF1-B9A2-4592-914E-4DDBD5C4A546}"/>
              </a:ext>
            </a:extLst>
          </p:cNvPr>
          <p:cNvSpPr>
            <a:spLocks noGrp="1" noChangeArrowheads="1"/>
          </p:cNvSpPr>
          <p:nvPr>
            <p:ph idx="1"/>
          </p:nvPr>
        </p:nvSpPr>
        <p:spPr>
          <a:xfrm>
            <a:off x="6191776" y="4571423"/>
            <a:ext cx="5208544" cy="1770300"/>
          </a:xfrm>
        </p:spPr>
        <p:txBody>
          <a:bodyPr anchor="ctr">
            <a:normAutofit/>
          </a:bodyPr>
          <a:lstStyle/>
          <a:p>
            <a:pPr eaLnBrk="1" hangingPunct="1">
              <a:buFontTx/>
              <a:buNone/>
            </a:pPr>
            <a:endParaRPr lang="en-US" altLang="en-US" sz="1800" b="1">
              <a:latin typeface="Tahoma" panose="020B0604030504040204" pitchFamily="34" charset="0"/>
            </a:endParaRPr>
          </a:p>
          <a:p>
            <a:pPr eaLnBrk="1" hangingPunct="1">
              <a:buFontTx/>
              <a:buNone/>
            </a:pPr>
            <a:endParaRPr lang="en-US" altLang="en-US" sz="1800" b="1"/>
          </a:p>
          <a:p>
            <a:pPr eaLnBrk="1" hangingPunct="1">
              <a:buFontTx/>
              <a:buNone/>
            </a:pPr>
            <a:endParaRPr lang="en-US" altLang="en-US" sz="1800" b="1"/>
          </a:p>
          <a:p>
            <a:pPr eaLnBrk="1" hangingPunct="1">
              <a:buFontTx/>
              <a:buNone/>
            </a:pPr>
            <a:endParaRPr lang="en-US" altLang="en-US" sz="1800" b="1"/>
          </a:p>
          <a:p>
            <a:pPr eaLnBrk="1" hangingPunct="1">
              <a:buFontTx/>
              <a:buNone/>
            </a:pPr>
            <a:endParaRPr lang="en-US" altLang="en-US" sz="1800" b="1"/>
          </a:p>
          <a:p>
            <a:pPr eaLnBrk="1" hangingPunct="1">
              <a:buFontTx/>
              <a:buNone/>
            </a:pPr>
            <a:endParaRPr lang="en-US" altLang="en-US" sz="1800" i="1"/>
          </a:p>
          <a:p>
            <a:pPr eaLnBrk="1" hangingPunct="1">
              <a:buFontTx/>
              <a:buNone/>
            </a:pPr>
            <a:endParaRPr lang="en-US" altLang="en-US" sz="1800" i="1">
              <a:latin typeface="Tahoma" panose="020B0604030504040204" pitchFamily="34" charset="0"/>
            </a:endParaRPr>
          </a:p>
          <a:p>
            <a:pPr eaLnBrk="1" hangingPunct="1">
              <a:buFontTx/>
              <a:buNone/>
            </a:pPr>
            <a:endParaRPr lang="en-US" altLang="en-US" sz="1800" i="1">
              <a:latin typeface="Tahoma" panose="020B0604030504040204" pitchFamily="34" charset="0"/>
            </a:endParaRPr>
          </a:p>
        </p:txBody>
      </p:sp>
      <p:sp>
        <p:nvSpPr>
          <p:cNvPr id="9" name="TextBox 8">
            <a:extLst>
              <a:ext uri="{FF2B5EF4-FFF2-40B4-BE49-F238E27FC236}">
                <a16:creationId xmlns:a16="http://schemas.microsoft.com/office/drawing/2014/main" id="{FE3844AE-30D7-4C56-8115-9EF69A8E8085}"/>
              </a:ext>
            </a:extLst>
          </p:cNvPr>
          <p:cNvSpPr txBox="1"/>
          <p:nvPr/>
        </p:nvSpPr>
        <p:spPr>
          <a:xfrm>
            <a:off x="9732673" y="6870700"/>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zenarchitect.wordpress.co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15" name="TextBox 14">
            <a:extLst>
              <a:ext uri="{FF2B5EF4-FFF2-40B4-BE49-F238E27FC236}">
                <a16:creationId xmlns:a16="http://schemas.microsoft.com/office/drawing/2014/main" id="{ED981AB9-2D16-4D28-8608-650EBA572DD3}"/>
              </a:ext>
            </a:extLst>
          </p:cNvPr>
          <p:cNvSpPr txBox="1"/>
          <p:nvPr/>
        </p:nvSpPr>
        <p:spPr>
          <a:xfrm>
            <a:off x="7412931" y="687070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www.strongtowns.org/journal/2016/8/11/house-aging-in-plac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C99D1AB-0C2D-4DD9-B88A-B6369D904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D160B8-BE64-4F7F-AF59-750894C9F7A9}"/>
              </a:ext>
            </a:extLst>
          </p:cNvPr>
          <p:cNvSpPr>
            <a:spLocks noGrp="1"/>
          </p:cNvSpPr>
          <p:nvPr>
            <p:ph type="title"/>
          </p:nvPr>
        </p:nvSpPr>
        <p:spPr>
          <a:xfrm>
            <a:off x="1045028" y="1372905"/>
            <a:ext cx="3892732" cy="4305519"/>
          </a:xfrm>
        </p:spPr>
        <p:txBody>
          <a:bodyPr anchor="ctr">
            <a:normAutofit/>
          </a:bodyPr>
          <a:lstStyle/>
          <a:p>
            <a:r>
              <a:rPr lang="en-US" sz="5400" dirty="0">
                <a:latin typeface="Tahoma" panose="020B0604030504040204" pitchFamily="34" charset="0"/>
                <a:ea typeface="Tahoma" panose="020B0604030504040204" pitchFamily="34" charset="0"/>
                <a:cs typeface="Tahoma" panose="020B0604030504040204" pitchFamily="34" charset="0"/>
              </a:rPr>
              <a:t>Temporary Restrictions</a:t>
            </a:r>
          </a:p>
        </p:txBody>
      </p:sp>
      <p:grpSp>
        <p:nvGrpSpPr>
          <p:cNvPr id="73" name="Group 7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74" name="Rectangle 7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Rectangle 2">
            <a:extLst>
              <a:ext uri="{FF2B5EF4-FFF2-40B4-BE49-F238E27FC236}">
                <a16:creationId xmlns:a16="http://schemas.microsoft.com/office/drawing/2014/main" id="{EB19AB28-0646-42F9-A6A6-19596AA75D80}"/>
              </a:ext>
            </a:extLst>
          </p:cNvPr>
          <p:cNvSpPr>
            <a:spLocks noGrp="1" noChangeArrowheads="1"/>
          </p:cNvSpPr>
          <p:nvPr>
            <p:ph idx="1"/>
          </p:nvPr>
        </p:nvSpPr>
        <p:spPr>
          <a:xfrm>
            <a:off x="5519100" y="-557049"/>
            <a:ext cx="6007607" cy="5678424"/>
          </a:xfrm>
        </p:spPr>
        <p:txBody>
          <a:bodyPr anchor="ctr">
            <a:normAutofit fontScale="25000" lnSpcReduction="20000"/>
          </a:bodyPr>
          <a:lstStyle/>
          <a:p>
            <a:pPr lvl="1"/>
            <a:endParaRPr lang="en-US" sz="1900" dirty="0">
              <a:latin typeface="Tahoma" panose="020B0604030504040204" pitchFamily="34" charset="0"/>
              <a:ea typeface="Tahoma" panose="020B0604030504040204" pitchFamily="34" charset="0"/>
              <a:cs typeface="Tahoma" panose="020B0604030504040204" pitchFamily="34" charset="0"/>
            </a:endParaRPr>
          </a:p>
          <a:p>
            <a:pPr lvl="1"/>
            <a:endParaRPr lang="en-US" sz="1900" dirty="0">
              <a:latin typeface="Tahoma" panose="020B0604030504040204" pitchFamily="34" charset="0"/>
              <a:ea typeface="Tahoma" panose="020B0604030504040204" pitchFamily="34" charset="0"/>
              <a:cs typeface="Tahoma" panose="020B0604030504040204" pitchFamily="34" charset="0"/>
            </a:endParaRPr>
          </a:p>
          <a:p>
            <a:pPr lvl="1"/>
            <a:endParaRPr lang="en-US" sz="1900" dirty="0">
              <a:latin typeface="Tahoma" panose="020B0604030504040204" pitchFamily="34" charset="0"/>
              <a:ea typeface="Tahoma" panose="020B0604030504040204" pitchFamily="34" charset="0"/>
              <a:cs typeface="Tahoma" panose="020B0604030504040204" pitchFamily="34" charset="0"/>
            </a:endParaRPr>
          </a:p>
          <a:p>
            <a:pPr lvl="1"/>
            <a:endParaRPr lang="en-US" sz="1900" dirty="0">
              <a:latin typeface="Tahoma" panose="020B0604030504040204" pitchFamily="34" charset="0"/>
              <a:ea typeface="Tahoma" panose="020B0604030504040204" pitchFamily="34" charset="0"/>
              <a:cs typeface="Tahoma" panose="020B0604030504040204" pitchFamily="34" charset="0"/>
            </a:endParaRPr>
          </a:p>
          <a:p>
            <a:pPr lvl="1"/>
            <a:endParaRPr lang="en-US" sz="1900" dirty="0">
              <a:latin typeface="Tahoma" panose="020B0604030504040204" pitchFamily="34" charset="0"/>
              <a:ea typeface="Tahoma" panose="020B0604030504040204" pitchFamily="34" charset="0"/>
              <a:cs typeface="Tahoma" panose="020B0604030504040204" pitchFamily="34" charset="0"/>
            </a:endParaRPr>
          </a:p>
          <a:p>
            <a:pPr lvl="1"/>
            <a:endParaRPr lang="en-US" sz="1900" dirty="0">
              <a:latin typeface="Tahoma" panose="020B0604030504040204" pitchFamily="34" charset="0"/>
              <a:ea typeface="Tahoma" panose="020B0604030504040204" pitchFamily="34" charset="0"/>
              <a:cs typeface="Tahoma" panose="020B0604030504040204" pitchFamily="34" charset="0"/>
            </a:endParaRPr>
          </a:p>
          <a:p>
            <a:pPr lvl="1"/>
            <a:endParaRPr lang="en-US" sz="1900" dirty="0">
              <a:latin typeface="Tahoma" panose="020B0604030504040204" pitchFamily="34" charset="0"/>
              <a:ea typeface="Tahoma" panose="020B0604030504040204" pitchFamily="34" charset="0"/>
              <a:cs typeface="Tahoma" panose="020B0604030504040204" pitchFamily="34" charset="0"/>
            </a:endParaRPr>
          </a:p>
          <a:p>
            <a:pPr eaLnBrk="1" hangingPunct="1">
              <a:buFontTx/>
              <a:buNone/>
            </a:pPr>
            <a:endParaRPr lang="en-US" altLang="en-US" sz="1900" b="1" dirty="0">
              <a:latin typeface="Tahoma" panose="020B0604030504040204" pitchFamily="34" charset="0"/>
            </a:endParaRPr>
          </a:p>
          <a:p>
            <a:pPr eaLnBrk="1" hangingPunct="1">
              <a:buFontTx/>
              <a:buNone/>
            </a:pPr>
            <a:endParaRPr lang="en-US" altLang="en-US" sz="1900" b="1" dirty="0">
              <a:latin typeface="Tahoma" panose="020B0604030504040204" pitchFamily="34" charset="0"/>
            </a:endParaRPr>
          </a:p>
          <a:p>
            <a:pPr eaLnBrk="1" hangingPunct="1">
              <a:buFontTx/>
              <a:buNone/>
            </a:pPr>
            <a:endParaRPr lang="en-US" altLang="en-US" sz="1900" b="1" dirty="0">
              <a:latin typeface="Tahoma" panose="020B0604030504040204" pitchFamily="34" charset="0"/>
            </a:endParaRPr>
          </a:p>
          <a:p>
            <a:pPr eaLnBrk="1" hangingPunct="1">
              <a:buFontTx/>
              <a:buNone/>
            </a:pPr>
            <a:endParaRPr lang="en-US" altLang="en-US" sz="1900" b="1" dirty="0">
              <a:latin typeface="Tahoma" panose="020B0604030504040204" pitchFamily="34" charset="0"/>
            </a:endParaRPr>
          </a:p>
          <a:p>
            <a:pPr eaLnBrk="1" hangingPunct="1">
              <a:buFontTx/>
              <a:buNone/>
            </a:pPr>
            <a:endParaRPr lang="en-US" altLang="en-US" sz="1900" b="1" dirty="0">
              <a:latin typeface="Tahoma" panose="020B0604030504040204" pitchFamily="34" charset="0"/>
            </a:endParaRPr>
          </a:p>
          <a:p>
            <a:pPr eaLnBrk="1" hangingPunct="1">
              <a:buFontTx/>
              <a:buNone/>
            </a:pPr>
            <a:endParaRPr lang="en-US" altLang="en-US" sz="1900" b="1" dirty="0">
              <a:latin typeface="Tahoma" panose="020B0604030504040204" pitchFamily="34" charset="0"/>
            </a:endParaRPr>
          </a:p>
          <a:p>
            <a:pPr eaLnBrk="1" hangingPunct="1">
              <a:buFontTx/>
              <a:buNone/>
            </a:pPr>
            <a:endParaRPr lang="en-US" altLang="en-US" sz="1900" i="1" dirty="0">
              <a:latin typeface="Tahoma" panose="020B0604030504040204" pitchFamily="34" charset="0"/>
            </a:endParaRPr>
          </a:p>
          <a:p>
            <a:pPr eaLnBrk="1" hangingPunct="1">
              <a:buFontTx/>
              <a:buNone/>
            </a:pPr>
            <a:endParaRPr lang="en-US" altLang="en-US" sz="1900" i="1" dirty="0">
              <a:latin typeface="Tahoma" panose="020B0604030504040204" pitchFamily="34" charset="0"/>
            </a:endParaRPr>
          </a:p>
          <a:p>
            <a:pPr lvl="1">
              <a:lnSpc>
                <a:spcPct val="120000"/>
              </a:lnSpc>
            </a:pPr>
            <a:r>
              <a:rPr lang="en-US" sz="9600" dirty="0">
                <a:latin typeface="Tahoma" panose="020B0604030504040204" pitchFamily="34" charset="0"/>
                <a:ea typeface="Tahoma" panose="020B0604030504040204" pitchFamily="34" charset="0"/>
                <a:cs typeface="Tahoma" panose="020B0604030504040204" pitchFamily="34" charset="0"/>
              </a:rPr>
              <a:t>The restriction must be  based on a specific need</a:t>
            </a:r>
          </a:p>
          <a:p>
            <a:pPr lvl="1">
              <a:lnSpc>
                <a:spcPct val="120000"/>
              </a:lnSpc>
            </a:pPr>
            <a:r>
              <a:rPr lang="en-US" sz="9600" dirty="0">
                <a:latin typeface="Tahoma" panose="020B0604030504040204" pitchFamily="34" charset="0"/>
                <a:ea typeface="Tahoma" panose="020B0604030504040204" pitchFamily="34" charset="0"/>
                <a:cs typeface="Tahoma" panose="020B0604030504040204" pitchFamily="34" charset="0"/>
              </a:rPr>
              <a:t>The organization must show that positive interventions have been tried but haven’t worked, (it must be documented)</a:t>
            </a:r>
          </a:p>
          <a:p>
            <a:pPr lvl="1">
              <a:lnSpc>
                <a:spcPct val="120000"/>
              </a:lnSpc>
            </a:pPr>
            <a:r>
              <a:rPr lang="en-US" sz="9600" dirty="0">
                <a:latin typeface="Tahoma" panose="020B0604030504040204" pitchFamily="34" charset="0"/>
                <a:ea typeface="Tahoma" panose="020B0604030504040204" pitchFamily="34" charset="0"/>
                <a:cs typeface="Tahoma" panose="020B0604030504040204" pitchFamily="34" charset="0"/>
              </a:rPr>
              <a:t>Restrictions must be revisited regularly to show the restriction is effective.</a:t>
            </a:r>
          </a:p>
          <a:p>
            <a:pPr lvl="1">
              <a:lnSpc>
                <a:spcPct val="120000"/>
              </a:lnSpc>
            </a:pPr>
            <a:r>
              <a:rPr lang="en-US" sz="9600" dirty="0">
                <a:latin typeface="Tahoma" panose="020B0604030504040204" pitchFamily="34" charset="0"/>
                <a:ea typeface="Tahoma" panose="020B0604030504040204" pitchFamily="34" charset="0"/>
                <a:cs typeface="Tahoma" panose="020B0604030504040204" pitchFamily="34" charset="0"/>
              </a:rPr>
              <a:t>The organization must show that any restriction is TEMPORARY</a:t>
            </a:r>
          </a:p>
          <a:p>
            <a:pPr lvl="1">
              <a:lnSpc>
                <a:spcPct val="120000"/>
              </a:lnSpc>
            </a:pPr>
            <a:r>
              <a:rPr lang="en-US" sz="9600" dirty="0">
                <a:latin typeface="Tahoma" panose="020B0604030504040204" pitchFamily="34" charset="0"/>
                <a:ea typeface="Tahoma" panose="020B0604030504040204" pitchFamily="34" charset="0"/>
                <a:cs typeface="Tahoma" panose="020B0604030504040204" pitchFamily="34" charset="0"/>
              </a:rPr>
              <a:t>Informed consent is required from the person whose rights are being restricted</a:t>
            </a:r>
          </a:p>
          <a:p>
            <a:pPr lvl="1">
              <a:lnSpc>
                <a:spcPct val="120000"/>
              </a:lnSpc>
            </a:pPr>
            <a:r>
              <a:rPr lang="en-US" sz="9600" dirty="0">
                <a:latin typeface="Tahoma" panose="020B0604030504040204" pitchFamily="34" charset="0"/>
                <a:ea typeface="Tahoma" panose="020B0604030504040204" pitchFamily="34" charset="0"/>
                <a:cs typeface="Tahoma" panose="020B0604030504040204" pitchFamily="34" charset="0"/>
              </a:rPr>
              <a:t>The intervention must be shown to cause no harm</a:t>
            </a:r>
          </a:p>
          <a:p>
            <a:pPr>
              <a:buNone/>
            </a:pPr>
            <a:endParaRPr lang="en-US" altLang="en-US" sz="3400" b="1" dirty="0">
              <a:latin typeface="Tahoma" panose="020B0604030504040204" pitchFamily="34" charset="0"/>
            </a:endParaRPr>
          </a:p>
          <a:p>
            <a:pPr eaLnBrk="1" hangingPunct="1">
              <a:buFontTx/>
              <a:buNone/>
            </a:pPr>
            <a:endParaRPr lang="en-US" altLang="en-US" sz="1900" i="1" dirty="0">
              <a:latin typeface="Tahoma" panose="020B0604030504040204" pitchFamily="34" charset="0"/>
            </a:endParaRPr>
          </a:p>
        </p:txBody>
      </p:sp>
      <p:sp>
        <p:nvSpPr>
          <p:cNvPr id="80" name="Rectangle 7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87568" y="6355073"/>
            <a:ext cx="60076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9FFD54-DD16-4DD3-A48B-E5E5234A1F2B}"/>
              </a:ext>
            </a:extLst>
          </p:cNvPr>
          <p:cNvSpPr>
            <a:spLocks noGrp="1"/>
          </p:cNvSpPr>
          <p:nvPr>
            <p:ph type="title"/>
          </p:nvPr>
        </p:nvSpPr>
        <p:spPr>
          <a:xfrm>
            <a:off x="1197864" y="891539"/>
            <a:ext cx="4898135" cy="1346693"/>
          </a:xfrm>
        </p:spPr>
        <p:txBody>
          <a:bodyPr>
            <a:normAutofit/>
          </a:bodyPr>
          <a:lstStyle/>
          <a:p>
            <a:r>
              <a:rPr lang="en-US" sz="4000">
                <a:latin typeface="Tahoma" panose="020B0604030504040204" pitchFamily="34" charset="0"/>
                <a:ea typeface="Tahoma" panose="020B0604030504040204" pitchFamily="34" charset="0"/>
                <a:cs typeface="Tahoma" panose="020B0604030504040204" pitchFamily="34" charset="0"/>
              </a:rPr>
              <a:t>Day Services</a:t>
            </a:r>
          </a:p>
        </p:txBody>
      </p:sp>
      <p:sp>
        <p:nvSpPr>
          <p:cNvPr id="17" name="Rectangle 16">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19BA8B-3EF6-4A93-9D39-5441127FEF4B}"/>
              </a:ext>
            </a:extLst>
          </p:cNvPr>
          <p:cNvSpPr>
            <a:spLocks noGrp="1"/>
          </p:cNvSpPr>
          <p:nvPr>
            <p:ph idx="1"/>
          </p:nvPr>
        </p:nvSpPr>
        <p:spPr>
          <a:xfrm>
            <a:off x="872359" y="1975945"/>
            <a:ext cx="5204483" cy="4571999"/>
          </a:xfrm>
        </p:spPr>
        <p:txBody>
          <a:bodyPr>
            <a:normAutofit/>
          </a:bodyPr>
          <a:lstStyle/>
          <a:p>
            <a:pPr marL="0" indent="0">
              <a:buNone/>
            </a:pPr>
            <a:r>
              <a:rPr lang="en-US" sz="1800" b="1" dirty="0">
                <a:latin typeface="Tahoma" panose="020B0604030504040204" pitchFamily="34" charset="0"/>
                <a:ea typeface="Tahoma" panose="020B0604030504040204" pitchFamily="34" charset="0"/>
                <a:cs typeface="Tahoma" panose="020B0604030504040204" pitchFamily="34" charset="0"/>
              </a:rPr>
              <a:t>Many of the same requirements apply to day services and CILA</a:t>
            </a:r>
          </a:p>
          <a:p>
            <a:pPr marL="0" indent="0">
              <a:buNone/>
            </a:pPr>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1800" dirty="0">
                <a:latin typeface="Tahoma" panose="020B0604030504040204" pitchFamily="34" charset="0"/>
                <a:ea typeface="Tahoma" panose="020B0604030504040204" pitchFamily="34" charset="0"/>
                <a:cs typeface="Tahoma" panose="020B0604030504040204" pitchFamily="34" charset="0"/>
              </a:rPr>
              <a:t>Day Services must include regular meaningful non-work activities in integrated community settings</a:t>
            </a:r>
          </a:p>
          <a:p>
            <a:r>
              <a:rPr lang="en-US" sz="1800" dirty="0">
                <a:latin typeface="Tahoma" panose="020B0604030504040204" pitchFamily="34" charset="0"/>
                <a:ea typeface="Tahoma" panose="020B0604030504040204" pitchFamily="34" charset="0"/>
                <a:cs typeface="Tahoma" panose="020B0604030504040204" pitchFamily="34" charset="0"/>
              </a:rPr>
              <a:t>People must be given information about and offered the choice to do different activities including competitive work, shopping, religious services, medical appointments, dining out, etc. </a:t>
            </a:r>
          </a:p>
          <a:p>
            <a:r>
              <a:rPr lang="en-US" sz="1800" dirty="0">
                <a:latin typeface="Tahoma" panose="020B0604030504040204" pitchFamily="34" charset="0"/>
                <a:ea typeface="Tahoma" panose="020B0604030504040204" pitchFamily="34" charset="0"/>
                <a:cs typeface="Tahoma" panose="020B0604030504040204" pitchFamily="34" charset="0"/>
              </a:rPr>
              <a:t>People should be able to set  their  work schedule, break/lunch times, vacation and sick time</a:t>
            </a:r>
          </a:p>
          <a:p>
            <a:endParaRPr lang="en-US" sz="1400" dirty="0"/>
          </a:p>
        </p:txBody>
      </p:sp>
      <p:pic>
        <p:nvPicPr>
          <p:cNvPr id="9" name="Picture 8" descr="A picture containing building&#10;&#10;Description automatically generated">
            <a:extLst>
              <a:ext uri="{FF2B5EF4-FFF2-40B4-BE49-F238E27FC236}">
                <a16:creationId xmlns:a16="http://schemas.microsoft.com/office/drawing/2014/main" id="{8C9D8927-48EE-4BB4-A4CF-BB16AEFB6D6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591" r="2" b="2"/>
          <a:stretch/>
        </p:blipFill>
        <p:spPr>
          <a:xfrm>
            <a:off x="6552330" y="891540"/>
            <a:ext cx="5639670" cy="5071110"/>
          </a:xfrm>
          <a:prstGeom prst="rect">
            <a:avLst/>
          </a:prstGeom>
          <a:effectLst>
            <a:outerShdw blurRad="406400" dist="317500" dir="5400000" sx="89000" sy="89000" rotWithShape="0">
              <a:prstClr val="black">
                <a:alpha val="15000"/>
              </a:prstClr>
            </a:outerShdw>
          </a:effectLst>
        </p:spPr>
      </p:pic>
      <p:sp>
        <p:nvSpPr>
          <p:cNvPr id="10" name="TextBox 9">
            <a:extLst>
              <a:ext uri="{FF2B5EF4-FFF2-40B4-BE49-F238E27FC236}">
                <a16:creationId xmlns:a16="http://schemas.microsoft.com/office/drawing/2014/main" id="{D12FC59A-3897-4214-B5A9-D13671196804}"/>
              </a:ext>
            </a:extLst>
          </p:cNvPr>
          <p:cNvSpPr txBox="1"/>
          <p:nvPr/>
        </p:nvSpPr>
        <p:spPr>
          <a:xfrm>
            <a:off x="9884958" y="576259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mikecogh/1900870480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180092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838199" y="4525347"/>
            <a:ext cx="6801321" cy="173736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51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HCBS </a:t>
            </a:r>
          </a:p>
          <a:p>
            <a:pPr algn="r">
              <a:lnSpc>
                <a:spcPct val="90000"/>
              </a:lnSpc>
              <a:spcBef>
                <a:spcPct val="0"/>
              </a:spcBef>
              <a:spcAft>
                <a:spcPts val="600"/>
              </a:spcAft>
            </a:pPr>
            <a:r>
              <a:rPr lang="en-US" sz="5100" kern="1200" dirty="0">
                <a:solidFill>
                  <a:schemeClr val="tx1"/>
                </a:solidFill>
                <a:latin typeface="Tahoma" panose="020B0604030504040204" pitchFamily="34" charset="0"/>
                <a:ea typeface="Tahoma" panose="020B0604030504040204" pitchFamily="34" charset="0"/>
                <a:cs typeface="Tahoma" panose="020B0604030504040204" pitchFamily="34" charset="0"/>
              </a:rPr>
              <a:t>Final Rule</a:t>
            </a:r>
          </a:p>
          <a:p>
            <a:pPr algn="r">
              <a:lnSpc>
                <a:spcPct val="90000"/>
              </a:lnSpc>
              <a:spcBef>
                <a:spcPct val="0"/>
              </a:spcBef>
              <a:spcAft>
                <a:spcPts val="600"/>
              </a:spcAft>
            </a:pPr>
            <a:endParaRPr lang="en-US" sz="5100" kern="1200" dirty="0">
              <a:solidFill>
                <a:schemeClr val="tx1"/>
              </a:solidFill>
              <a:latin typeface="+mj-lt"/>
              <a:ea typeface="+mj-ea"/>
              <a:cs typeface="+mj-cs"/>
            </a:endParaRPr>
          </a:p>
        </p:txBody>
      </p:sp>
      <p:sp>
        <p:nvSpPr>
          <p:cNvPr id="4" name="Subtitle 3">
            <a:extLst>
              <a:ext uri="{FF2B5EF4-FFF2-40B4-BE49-F238E27FC236}">
                <a16:creationId xmlns:a16="http://schemas.microsoft.com/office/drawing/2014/main" id="{43F56ED2-F7CD-45F2-B1F4-398C52C041BF}"/>
              </a:ext>
            </a:extLst>
          </p:cNvPr>
          <p:cNvSpPr>
            <a:spLocks noGrp="1"/>
          </p:cNvSpPr>
          <p:nvPr>
            <p:ph type="subTitle" idx="1"/>
          </p:nvPr>
        </p:nvSpPr>
        <p:spPr>
          <a:xfrm>
            <a:off x="7961258" y="4525347"/>
            <a:ext cx="3258675" cy="1737360"/>
          </a:xfrm>
        </p:spPr>
        <p:txBody>
          <a:bodyPr vert="horz" lIns="91440" tIns="45720" rIns="91440" bIns="45720" rtlCol="0" anchor="ctr">
            <a:normAutofit/>
          </a:bodyPr>
          <a:lstStyle/>
          <a:p>
            <a:pPr algn="l"/>
            <a:r>
              <a:rPr lang="en-US" kern="1200" dirty="0">
                <a:solidFill>
                  <a:schemeClr val="tx1"/>
                </a:solidFill>
                <a:latin typeface="Tahoma" panose="020B0604030504040204" pitchFamily="34" charset="0"/>
                <a:ea typeface="Tahoma" panose="020B0604030504040204" pitchFamily="34" charset="0"/>
                <a:cs typeface="Tahoma" panose="020B0604030504040204" pitchFamily="34" charset="0"/>
              </a:rPr>
              <a:t>What is Happening at the Federal Level</a:t>
            </a:r>
          </a:p>
        </p:txBody>
      </p:sp>
      <p:sp>
        <p:nvSpPr>
          <p:cNvPr id="11" name="Oval 10">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242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631" y="809898"/>
            <a:ext cx="9942716" cy="1554480"/>
          </a:xfrm>
        </p:spPr>
        <p:txBody>
          <a:bodyPr vert="horz" lIns="91440" tIns="45720" rIns="91440" bIns="45720" rtlCol="0" anchor="ctr">
            <a:normAutofit/>
          </a:bodyPr>
          <a:lstStyle/>
          <a:p>
            <a:r>
              <a:rPr lang="en-US" sz="4800" kern="1200" dirty="0">
                <a:solidFill>
                  <a:schemeClr val="tx1"/>
                </a:solidFill>
                <a:latin typeface="Tahoma" panose="020B0604030504040204" pitchFamily="34" charset="0"/>
                <a:ea typeface="Tahoma" panose="020B0604030504040204" pitchFamily="34" charset="0"/>
                <a:cs typeface="Tahoma" panose="020B0604030504040204" pitchFamily="34" charset="0"/>
              </a:rPr>
              <a:t>Goal and Scope of the Rule</a:t>
            </a:r>
          </a:p>
        </p:txBody>
      </p:sp>
      <p:sp>
        <p:nvSpPr>
          <p:cNvPr id="4" name="Rectangle 3"/>
          <p:cNvSpPr/>
          <p:nvPr/>
        </p:nvSpPr>
        <p:spPr>
          <a:xfrm>
            <a:off x="1045028" y="3017522"/>
            <a:ext cx="9941319" cy="3124658"/>
          </a:xfrm>
          <a:prstGeom prst="rect">
            <a:avLst/>
          </a:prstGeom>
        </p:spPr>
        <p:txBody>
          <a:bodyPr vert="horz" lIns="91440" tIns="45720" rIns="91440" bIns="45720" rtlCol="0" anchor="ctr">
            <a:normAutofit/>
          </a:bodyPr>
          <a:lstStyle/>
          <a:p>
            <a:pPr marL="342900" lvl="1" indent="-228600">
              <a:lnSpc>
                <a:spcPct val="90000"/>
              </a:lnSpc>
              <a:spcAft>
                <a:spcPts val="600"/>
              </a:spcAft>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To “ensure that individuals receiving services through HCBS programs have full access to the benefits of community living”</a:t>
            </a:r>
          </a:p>
          <a:p>
            <a:pPr marL="513160" lvl="1" indent="-228600">
              <a:lnSpc>
                <a:spcPct val="90000"/>
              </a:lnSpc>
              <a:spcAft>
                <a:spcPts val="600"/>
              </a:spcAft>
              <a:buFont typeface="Arial" panose="020B0604020202020204" pitchFamily="34" charset="0"/>
              <a:buChar char="•"/>
            </a:pPr>
            <a:endParaRPr lang="en-US" sz="2200" dirty="0">
              <a:latin typeface="Tahoma" panose="020B0604030504040204" pitchFamily="34" charset="0"/>
              <a:ea typeface="Tahoma" panose="020B0604030504040204" pitchFamily="34" charset="0"/>
              <a:cs typeface="Tahoma" panose="020B0604030504040204" pitchFamily="34" charset="0"/>
            </a:endParaRPr>
          </a:p>
          <a:p>
            <a:pPr marL="513160" lvl="1" indent="-228600">
              <a:lnSpc>
                <a:spcPct val="90000"/>
              </a:lnSpc>
              <a:spcAft>
                <a:spcPts val="600"/>
              </a:spcAft>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To “further expand the opportunities for meaningful community integration in support of the goals of the ADA and the Supreme Court decision in </a:t>
            </a:r>
            <a:r>
              <a:rPr lang="en-US" sz="2200" i="1" dirty="0">
                <a:latin typeface="Tahoma" panose="020B0604030504040204" pitchFamily="34" charset="0"/>
                <a:ea typeface="Tahoma" panose="020B0604030504040204" pitchFamily="34" charset="0"/>
                <a:cs typeface="Tahoma" panose="020B0604030504040204" pitchFamily="34" charset="0"/>
              </a:rPr>
              <a:t>Olmstead”</a:t>
            </a:r>
            <a:r>
              <a:rPr lang="en-US" sz="2200" dirty="0">
                <a:latin typeface="Tahoma" panose="020B0604030504040204" pitchFamily="34" charset="0"/>
                <a:ea typeface="Tahoma" panose="020B0604030504040204" pitchFamily="34" charset="0"/>
                <a:cs typeface="Tahoma" panose="020B0604030504040204" pitchFamily="34" charset="0"/>
              </a:rPr>
              <a:t> </a:t>
            </a:r>
          </a:p>
          <a:p>
            <a:pPr marL="513160" lvl="1" indent="-228600">
              <a:lnSpc>
                <a:spcPct val="90000"/>
              </a:lnSpc>
              <a:spcAft>
                <a:spcPts val="600"/>
              </a:spcAft>
              <a:buFont typeface="Arial" panose="020B0604020202020204" pitchFamily="34" charset="0"/>
              <a:buChar char="•"/>
            </a:pPr>
            <a:endParaRPr lang="en-US" sz="2200" dirty="0">
              <a:latin typeface="Tahoma" panose="020B0604030504040204" pitchFamily="34" charset="0"/>
              <a:ea typeface="Tahoma" panose="020B0604030504040204" pitchFamily="34" charset="0"/>
              <a:cs typeface="Tahoma" panose="020B0604030504040204" pitchFamily="34" charset="0"/>
            </a:endParaRPr>
          </a:p>
          <a:p>
            <a:pPr marL="513160" lvl="1" indent="-228600">
              <a:lnSpc>
                <a:spcPct val="90000"/>
              </a:lnSpc>
              <a:spcAft>
                <a:spcPts val="600"/>
              </a:spcAft>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Applies to all HCBS authorities (1915(c), 1915(</a:t>
            </a:r>
            <a:r>
              <a:rPr lang="en-US" sz="2200" dirty="0" err="1">
                <a:latin typeface="Tahoma" panose="020B0604030504040204" pitchFamily="34" charset="0"/>
                <a:ea typeface="Tahoma" panose="020B0604030504040204" pitchFamily="34" charset="0"/>
                <a:cs typeface="Tahoma" panose="020B0604030504040204" pitchFamily="34" charset="0"/>
              </a:rPr>
              <a:t>i</a:t>
            </a:r>
            <a:r>
              <a:rPr lang="en-US" sz="2200" dirty="0">
                <a:latin typeface="Tahoma" panose="020B0604030504040204" pitchFamily="34" charset="0"/>
                <a:ea typeface="Tahoma" panose="020B0604030504040204" pitchFamily="34" charset="0"/>
                <a:cs typeface="Tahoma" panose="020B0604030504040204" pitchFamily="34" charset="0"/>
              </a:rPr>
              <a:t>), 1915(k)) as well as 1115 demo’s and 1915(b)(3) managed care</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825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1191" y="0"/>
            <a:ext cx="610079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9048"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62498" y="655783"/>
            <a:ext cx="4284418" cy="144838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a:solidFill>
                  <a:schemeClr val="bg1"/>
                </a:solidFill>
                <a:latin typeface="+mj-lt"/>
                <a:ea typeface="+mj-ea"/>
                <a:cs typeface="+mj-cs"/>
              </a:rPr>
              <a:t>So what does this all mean??</a:t>
            </a:r>
          </a:p>
        </p:txBody>
      </p:sp>
      <p:sp>
        <p:nvSpPr>
          <p:cNvPr id="13" name="Rectangle 12">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6212" y="43498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drawing&#10;&#10;Description automatically generated">
            <a:extLst>
              <a:ext uri="{FF2B5EF4-FFF2-40B4-BE49-F238E27FC236}">
                <a16:creationId xmlns:a16="http://schemas.microsoft.com/office/drawing/2014/main" id="{665F13C4-4032-49E6-84B2-944D932FA0E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9485" r="-2" b="30686"/>
          <a:stretch/>
        </p:blipFill>
        <p:spPr>
          <a:xfrm>
            <a:off x="1155559" y="2265037"/>
            <a:ext cx="9889790" cy="3949494"/>
          </a:xfrm>
          <a:prstGeom prst="rect">
            <a:avLst/>
          </a:prstGeom>
        </p:spPr>
      </p:pic>
    </p:spTree>
    <p:extLst>
      <p:ext uri="{BB962C8B-B14F-4D97-AF65-F5344CB8AC3E}">
        <p14:creationId xmlns:p14="http://schemas.microsoft.com/office/powerpoint/2010/main" val="1765692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426720"/>
            <a:ext cx="10506456" cy="1919141"/>
          </a:xfrm>
        </p:spPr>
        <p:txBody>
          <a:bodyPr vert="horz" lIns="91440" tIns="45720" rIns="91440" bIns="45720" rtlCol="0" anchor="b">
            <a:normAutofit/>
          </a:bodyPr>
          <a:lstStyle/>
          <a:p>
            <a:r>
              <a:rPr lang="en-US" sz="6000" kern="1200" dirty="0">
                <a:solidFill>
                  <a:schemeClr val="tx1"/>
                </a:solidFill>
                <a:latin typeface="Tahoma" panose="020B0604030504040204" pitchFamily="34" charset="0"/>
                <a:ea typeface="Tahoma" panose="020B0604030504040204" pitchFamily="34" charset="0"/>
                <a:cs typeface="Tahoma" panose="020B0604030504040204" pitchFamily="34" charset="0"/>
              </a:rPr>
              <a:t>Appropriate Timing for Capacity-Building, Transitions</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Rectangle 3"/>
          <p:cNvSpPr/>
          <p:nvPr/>
        </p:nvSpPr>
        <p:spPr>
          <a:xfrm>
            <a:off x="841247" y="2899927"/>
            <a:ext cx="10484799" cy="3762130"/>
          </a:xfrm>
          <a:prstGeom prst="rect">
            <a:avLst/>
          </a:prstGeom>
        </p:spPr>
        <p:txBody>
          <a:bodyPr vert="horz" lIns="91440" tIns="45720" rIns="91440" bIns="45720" rtlCol="0">
            <a:noAutofit/>
          </a:bodyPr>
          <a:lstStyle/>
          <a:p>
            <a:pPr marL="214313" indent="-228600">
              <a:lnSpc>
                <a:spcPct val="90000"/>
              </a:lnSpc>
              <a:spcAft>
                <a:spcPts val="60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Assume that </a:t>
            </a:r>
            <a:r>
              <a:rPr lang="en-US" sz="2400" i="1" dirty="0">
                <a:latin typeface="Tahoma" panose="020B0604030504040204" pitchFamily="34" charset="0"/>
                <a:ea typeface="Tahoma" panose="020B0604030504040204" pitchFamily="34" charset="0"/>
                <a:cs typeface="Tahoma" panose="020B0604030504040204" pitchFamily="34" charset="0"/>
              </a:rPr>
              <a:t>some</a:t>
            </a:r>
            <a:r>
              <a:rPr lang="en-US" sz="2400" dirty="0">
                <a:latin typeface="Tahoma" panose="020B0604030504040204" pitchFamily="34" charset="0"/>
                <a:ea typeface="Tahoma" panose="020B0604030504040204" pitchFamily="34" charset="0"/>
                <a:cs typeface="Tahoma" panose="020B0604030504040204" pitchFamily="34" charset="0"/>
              </a:rPr>
              <a:t> people may want/need to change settings</a:t>
            </a:r>
          </a:p>
          <a:p>
            <a:pPr lvl="1" indent="-228600">
              <a:lnSpc>
                <a:spcPct val="90000"/>
              </a:lnSpc>
              <a:spcAft>
                <a:spcPts val="60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Due process protections</a:t>
            </a:r>
          </a:p>
          <a:p>
            <a:pPr lvl="1" indent="-228600">
              <a:lnSpc>
                <a:spcPct val="90000"/>
              </a:lnSpc>
              <a:spcAft>
                <a:spcPts val="60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Enough time for transition</a:t>
            </a:r>
          </a:p>
          <a:p>
            <a:pPr lvl="1" indent="-228600">
              <a:lnSpc>
                <a:spcPct val="90000"/>
              </a:lnSpc>
              <a:spcAft>
                <a:spcPts val="60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214313" indent="-228600">
              <a:lnSpc>
                <a:spcPct val="90000"/>
              </a:lnSpc>
              <a:spcAft>
                <a:spcPts val="60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Build capacity – especially non-disability-specific settings</a:t>
            </a:r>
          </a:p>
          <a:p>
            <a:pPr indent="-228600">
              <a:lnSpc>
                <a:spcPct val="90000"/>
              </a:lnSpc>
              <a:spcAft>
                <a:spcPts val="60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214313" indent="-228600">
              <a:lnSpc>
                <a:spcPct val="90000"/>
              </a:lnSpc>
              <a:spcAft>
                <a:spcPts val="60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Waiting until the end of five-year process = recipe for bad placements, bad experiences</a:t>
            </a:r>
          </a:p>
          <a:p>
            <a:pPr marL="214313" indent="-228600">
              <a:lnSpc>
                <a:spcPct val="90000"/>
              </a:lnSpc>
              <a:spcAft>
                <a:spcPts val="60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States not planning for provider changes/closures</a:t>
            </a:r>
          </a:p>
        </p:txBody>
      </p:sp>
    </p:spTree>
    <p:extLst>
      <p:ext uri="{BB962C8B-B14F-4D97-AF65-F5344CB8AC3E}">
        <p14:creationId xmlns:p14="http://schemas.microsoft.com/office/powerpoint/2010/main" val="1666557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5"/>
            <a:ext cx="5120114" cy="1692794"/>
          </a:xfrm>
        </p:spPr>
        <p:txBody>
          <a:bodyPr vert="horz" lIns="91440" tIns="45720" rIns="91440" bIns="45720" rtlCol="0" anchor="ctr">
            <a:normAutofit/>
          </a:bodyPr>
          <a:lstStyle/>
          <a:p>
            <a:r>
              <a:rPr lang="en-US" dirty="0">
                <a:latin typeface="Tahoma" panose="020B0604030504040204" pitchFamily="34" charset="0"/>
                <a:ea typeface="Tahoma" panose="020B0604030504040204" pitchFamily="34" charset="0"/>
                <a:cs typeface="Tahoma" panose="020B0604030504040204" pitchFamily="34" charset="0"/>
              </a:rPr>
              <a:t>State Transition Plans: Early Trends</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55320" y="2448910"/>
            <a:ext cx="5120113" cy="3462228"/>
          </a:xfrm>
          <a:prstGeom prst="rect">
            <a:avLst/>
          </a:prstGeom>
        </p:spPr>
        <p:txBody>
          <a:bodyPr vert="horz" lIns="91440" tIns="45720" rIns="91440" bIns="45720" rtlCol="0">
            <a:noAutofit/>
          </a:bodyPr>
          <a:lstStyle/>
          <a:p>
            <a:pPr marL="257175" indent="-228600">
              <a:lnSpc>
                <a:spcPct val="90000"/>
              </a:lnSpc>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Plans to plan v. full initial plan</a:t>
            </a:r>
          </a:p>
          <a:p>
            <a:pPr indent="-228600">
              <a:lnSpc>
                <a:spcPct val="90000"/>
              </a:lnSpc>
              <a:spcAft>
                <a:spcPts val="60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257175" indent="-228600">
              <a:lnSpc>
                <a:spcPct val="90000"/>
              </a:lnSpc>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Systemic review v. minimum compliance</a:t>
            </a:r>
          </a:p>
          <a:p>
            <a:pPr indent="-228600">
              <a:lnSpc>
                <a:spcPct val="90000"/>
              </a:lnSpc>
              <a:spcAft>
                <a:spcPts val="60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257175" indent="-228600">
              <a:lnSpc>
                <a:spcPct val="90000"/>
              </a:lnSpc>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Ongoing compliance: how do you measure?</a:t>
            </a:r>
          </a:p>
          <a:p>
            <a:pPr indent="-228600">
              <a:lnSpc>
                <a:spcPct val="90000"/>
              </a:lnSpc>
              <a:spcAft>
                <a:spcPts val="60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257175" indent="-228600">
              <a:lnSpc>
                <a:spcPct val="90000"/>
              </a:lnSpc>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Reliance on biased results</a:t>
            </a:r>
          </a:p>
          <a:p>
            <a:pPr indent="-228600">
              <a:lnSpc>
                <a:spcPct val="90000"/>
              </a:lnSpc>
              <a:spcAft>
                <a:spcPts val="60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257175" indent="-228600">
              <a:lnSpc>
                <a:spcPct val="90000"/>
              </a:lnSpc>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Participant v. provider focus</a:t>
            </a:r>
          </a:p>
          <a:p>
            <a:pPr indent="-228600">
              <a:lnSpc>
                <a:spcPct val="90000"/>
              </a:lnSpc>
              <a:spcAft>
                <a:spcPts val="60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257175" indent="-228600">
              <a:lnSpc>
                <a:spcPct val="90000"/>
              </a:lnSpc>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Stakeholder involvement</a:t>
            </a:r>
          </a:p>
        </p:txBody>
      </p:sp>
      <p:pic>
        <p:nvPicPr>
          <p:cNvPr id="5" name="Picture 4" descr="A drawing of a face&#10;&#10;Description automatically generated">
            <a:extLst>
              <a:ext uri="{FF2B5EF4-FFF2-40B4-BE49-F238E27FC236}">
                <a16:creationId xmlns:a16="http://schemas.microsoft.com/office/drawing/2014/main" id="{55198E02-43DA-4D58-919B-39AF5C5A636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329" r="15375" b="2"/>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250346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3600" kern="1200" dirty="0">
                <a:solidFill>
                  <a:schemeClr val="tx1"/>
                </a:solidFill>
                <a:latin typeface="Tahoma" panose="020B0604030504040204" pitchFamily="34" charset="0"/>
                <a:ea typeface="Tahoma" panose="020B0604030504040204" pitchFamily="34" charset="0"/>
                <a:cs typeface="Tahoma" panose="020B0604030504040204" pitchFamily="34" charset="0"/>
              </a:rPr>
              <a:t>Ongoing Issues</a:t>
            </a:r>
          </a:p>
        </p:txBody>
      </p:sp>
      <p:sp>
        <p:nvSpPr>
          <p:cNvPr id="3" name="Rectangle 2"/>
          <p:cNvSpPr/>
          <p:nvPr/>
        </p:nvSpPr>
        <p:spPr>
          <a:xfrm>
            <a:off x="105103" y="2638043"/>
            <a:ext cx="4393325" cy="3415623"/>
          </a:xfrm>
          <a:prstGeom prst="rect">
            <a:avLst/>
          </a:prstGeom>
        </p:spPr>
        <p:txBody>
          <a:bodyPr vert="horz" lIns="91440" tIns="45720" rIns="91440" bIns="45720" rtlCol="0">
            <a:normAutofit/>
          </a:bodyPr>
          <a:lstStyle/>
          <a:p>
            <a:pPr marL="214313" indent="-228600">
              <a:lnSpc>
                <a:spcPct val="90000"/>
              </a:lnSpc>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Assessments</a:t>
            </a:r>
          </a:p>
          <a:p>
            <a:pPr marL="214313" indent="-228600">
              <a:lnSpc>
                <a:spcPct val="90000"/>
              </a:lnSpc>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Integration standards</a:t>
            </a:r>
          </a:p>
          <a:p>
            <a:pPr marL="214313" indent="-228600">
              <a:lnSpc>
                <a:spcPct val="90000"/>
              </a:lnSpc>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Update of state regulations and policies</a:t>
            </a:r>
          </a:p>
          <a:p>
            <a:pPr marL="214313" indent="-228600">
              <a:lnSpc>
                <a:spcPct val="90000"/>
              </a:lnSpc>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Transparency</a:t>
            </a:r>
          </a:p>
          <a:p>
            <a:pPr marL="214313" indent="-228600">
              <a:lnSpc>
                <a:spcPct val="90000"/>
              </a:lnSpc>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Public education and involvement</a:t>
            </a:r>
          </a:p>
          <a:p>
            <a:pPr marL="214313" indent="-228600">
              <a:lnSpc>
                <a:spcPct val="90000"/>
              </a:lnSpc>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Capacity building</a:t>
            </a:r>
          </a:p>
          <a:p>
            <a:pPr indent="-228600">
              <a:lnSpc>
                <a:spcPct val="90000"/>
              </a:lnSpc>
              <a:spcAft>
                <a:spcPts val="600"/>
              </a:spcAft>
              <a:buFont typeface="Arial" panose="020B0604020202020204" pitchFamily="34" charset="0"/>
              <a:buChar char="•"/>
            </a:pPr>
            <a:endParaRPr lang="en-US" sz="2000" dirty="0"/>
          </a:p>
        </p:txBody>
      </p:sp>
      <p:pic>
        <p:nvPicPr>
          <p:cNvPr id="6" name="Picture 5" descr="A picture containing apple, indoor, fruit, sitting&#10;&#10;Description automatically generated">
            <a:extLst>
              <a:ext uri="{FF2B5EF4-FFF2-40B4-BE49-F238E27FC236}">
                <a16:creationId xmlns:a16="http://schemas.microsoft.com/office/drawing/2014/main" id="{BBF47DB6-0564-4425-B265-0434157A01F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97763" y="1106102"/>
            <a:ext cx="6250769" cy="4484928"/>
          </a:xfrm>
          <a:prstGeom prst="rect">
            <a:avLst/>
          </a:prstGeom>
        </p:spPr>
      </p:pic>
      <p:sp>
        <p:nvSpPr>
          <p:cNvPr id="7" name="TextBox 6">
            <a:extLst>
              <a:ext uri="{FF2B5EF4-FFF2-40B4-BE49-F238E27FC236}">
                <a16:creationId xmlns:a16="http://schemas.microsoft.com/office/drawing/2014/main" id="{498631F3-7FCD-45B5-B2FD-9916D5350C11}"/>
              </a:ext>
            </a:extLst>
          </p:cNvPr>
          <p:cNvSpPr txBox="1"/>
          <p:nvPr/>
        </p:nvSpPr>
        <p:spPr>
          <a:xfrm>
            <a:off x="9228666" y="5390975"/>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parkpolicy.com/tools/overview-introducing-fts-evaluation/step-2-outcomes-indicators-measur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2908267842"/>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0079" y="4526280"/>
            <a:ext cx="7410681" cy="1737360"/>
          </a:xfrm>
        </p:spPr>
        <p:txBody>
          <a:bodyPr vert="horz" lIns="91440" tIns="45720" rIns="91440" bIns="45720" rtlCol="0" anchor="ctr">
            <a:normAutofit/>
          </a:bodyPr>
          <a:lstStyle/>
          <a:p>
            <a:r>
              <a:rPr lang="en-US" sz="4800" kern="1200">
                <a:solidFill>
                  <a:schemeClr val="tx1"/>
                </a:solidFill>
                <a:latin typeface="+mj-lt"/>
                <a:ea typeface="+mj-ea"/>
                <a:cs typeface="+mj-cs"/>
              </a:rPr>
              <a:t>Promising Practices</a:t>
            </a:r>
          </a:p>
        </p:txBody>
      </p:sp>
      <p:sp>
        <p:nvSpPr>
          <p:cNvPr id="3" name="Rectangle 2"/>
          <p:cNvSpPr/>
          <p:nvPr/>
        </p:nvSpPr>
        <p:spPr>
          <a:xfrm>
            <a:off x="84083" y="-414598"/>
            <a:ext cx="6408030" cy="4888440"/>
          </a:xfrm>
          <a:prstGeom prst="rect">
            <a:avLst/>
          </a:prstGeom>
        </p:spPr>
        <p:txBody>
          <a:bodyPr vert="horz" lIns="91440" tIns="45720" rIns="91440" bIns="45720" rtlCol="0" anchor="ctr">
            <a:noAutofit/>
          </a:bodyPr>
          <a:lstStyle/>
          <a:p>
            <a:pPr>
              <a:lnSpc>
                <a:spcPct val="90000"/>
              </a:lnSpc>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Some states are proposing to modernize day services through the HCBS transition process:</a:t>
            </a:r>
          </a:p>
          <a:p>
            <a:pPr indent="-228600">
              <a:lnSpc>
                <a:spcPct val="90000"/>
              </a:lnSpc>
              <a:spcAft>
                <a:spcPts val="600"/>
              </a:spcAft>
              <a:buFont typeface="Arial" panose="020B0604020202020204" pitchFamily="34" charset="0"/>
              <a:buChar char="•"/>
            </a:pPr>
            <a:endParaRPr lang="en-US" sz="1600" dirty="0">
              <a:latin typeface="Tahoma" panose="020B0604030504040204" pitchFamily="34" charset="0"/>
              <a:ea typeface="Tahoma" panose="020B0604030504040204" pitchFamily="34" charset="0"/>
              <a:cs typeface="Tahoma" panose="020B0604030504040204" pitchFamily="34" charset="0"/>
            </a:endParaRPr>
          </a:p>
          <a:p>
            <a:pPr marL="214313" indent="-228600">
              <a:lnSpc>
                <a:spcPct val="90000"/>
              </a:lnSpc>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Transforming models for facility-based day services (to a hub-and-spoke model) Phasing out sheltered workshops </a:t>
            </a:r>
          </a:p>
          <a:p>
            <a:pPr marL="214313" indent="-228600">
              <a:lnSpc>
                <a:spcPct val="90000"/>
              </a:lnSpc>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Expanding the capacity of competitive, integrated employment  </a:t>
            </a:r>
          </a:p>
          <a:p>
            <a:pPr marL="214313" indent="-228600">
              <a:lnSpc>
                <a:spcPct val="90000"/>
              </a:lnSpc>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Funding help bring providers into compliance through model changes</a:t>
            </a:r>
          </a:p>
          <a:p>
            <a:pPr marL="214313" lvl="1" indent="-228600">
              <a:lnSpc>
                <a:spcPct val="90000"/>
              </a:lnSpc>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Some states have identified day programs such as sheltered workshops and day habilitation as “settings that isolate”</a:t>
            </a:r>
          </a:p>
          <a:p>
            <a:pPr marL="214313" lvl="1" indent="-228600">
              <a:lnSpc>
                <a:spcPct val="90000"/>
              </a:lnSpc>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CMS has said the fact that someone chose a setting does not itself make the setting compliant with the rules</a:t>
            </a:r>
          </a:p>
        </p:txBody>
      </p:sp>
      <p:sp>
        <p:nvSpPr>
          <p:cNvPr id="10" name="Freeform: Shape 9">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298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EFC920F-B85A-4068-BD93-41064EDE9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C559108-BBAE-426C-8564-051D2BA6D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6" name="Rectangle 15">
              <a:extLst>
                <a:ext uri="{FF2B5EF4-FFF2-40B4-BE49-F238E27FC236}">
                  <a16:creationId xmlns:a16="http://schemas.microsoft.com/office/drawing/2014/main" id="{42BC35EE-6650-42D2-AEFB-4B7CD1AF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952C743-9049-4DFB-878B-2AB07B6E4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52BC40-2EB1-4167-B065-8B21477CAEEB}"/>
              </a:ext>
            </a:extLst>
          </p:cNvPr>
          <p:cNvSpPr>
            <a:spLocks noGrp="1"/>
          </p:cNvSpPr>
          <p:nvPr>
            <p:ph type="title"/>
          </p:nvPr>
        </p:nvSpPr>
        <p:spPr>
          <a:xfrm>
            <a:off x="579529" y="1123817"/>
            <a:ext cx="5735044" cy="775159"/>
          </a:xfrm>
        </p:spPr>
        <p:txBody>
          <a:bodyPr anchor="b">
            <a:normAutofit/>
          </a:bodyPr>
          <a:lstStyle/>
          <a:p>
            <a:r>
              <a:rPr lang="en-US" sz="2800" dirty="0">
                <a:latin typeface="Tahoma" panose="020B0604030504040204" pitchFamily="34" charset="0"/>
                <a:ea typeface="Tahoma" panose="020B0604030504040204" pitchFamily="34" charset="0"/>
                <a:cs typeface="Tahoma" panose="020B0604030504040204" pitchFamily="34" charset="0"/>
              </a:rPr>
              <a:t>What We Will Talk About Today</a:t>
            </a:r>
          </a:p>
        </p:txBody>
      </p:sp>
      <p:sp>
        <p:nvSpPr>
          <p:cNvPr id="21" name="Rectangle 20">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963526-F5BF-4946-9E49-956A7ACE59A4}"/>
              </a:ext>
            </a:extLst>
          </p:cNvPr>
          <p:cNvSpPr>
            <a:spLocks noGrp="1"/>
          </p:cNvSpPr>
          <p:nvPr>
            <p:ph idx="1"/>
          </p:nvPr>
        </p:nvSpPr>
        <p:spPr>
          <a:xfrm>
            <a:off x="321418" y="2399602"/>
            <a:ext cx="6105051" cy="3740996"/>
          </a:xfrm>
        </p:spPr>
        <p:txBody>
          <a:bodyPr anchor="ctr">
            <a:normAutofit/>
          </a:bodyPr>
          <a:lstStyle/>
          <a:p>
            <a:r>
              <a:rPr lang="en-US" sz="2000" dirty="0">
                <a:latin typeface="Tahoma" panose="020B0604030504040204" pitchFamily="34" charset="0"/>
                <a:ea typeface="Tahoma" panose="020B0604030504040204" pitchFamily="34" charset="0"/>
                <a:cs typeface="Tahoma" panose="020B0604030504040204" pitchFamily="34" charset="0"/>
              </a:rPr>
              <a:t>The HCBS Settings Final Rule Refresher</a:t>
            </a:r>
          </a:p>
          <a:p>
            <a:r>
              <a:rPr lang="en-US" sz="2000" dirty="0">
                <a:latin typeface="Tahoma" panose="020B0604030504040204" pitchFamily="34" charset="0"/>
                <a:ea typeface="Tahoma" panose="020B0604030504040204" pitchFamily="34" charset="0"/>
                <a:cs typeface="Tahoma" panose="020B0604030504040204" pitchFamily="34" charset="0"/>
              </a:rPr>
              <a:t>What is Happening with HCBS at the Federal Level</a:t>
            </a:r>
          </a:p>
          <a:p>
            <a:r>
              <a:rPr lang="en-US" sz="2000" dirty="0">
                <a:latin typeface="Tahoma" panose="020B0604030504040204" pitchFamily="34" charset="0"/>
                <a:ea typeface="Tahoma" panose="020B0604030504040204" pitchFamily="34" charset="0"/>
                <a:cs typeface="Tahoma" panose="020B0604030504040204" pitchFamily="34" charset="0"/>
              </a:rPr>
              <a:t>Main Points of the Illinois Transition Plan</a:t>
            </a:r>
          </a:p>
          <a:p>
            <a:r>
              <a:rPr lang="en-US" sz="2000" dirty="0">
                <a:latin typeface="Tahoma" panose="020B0604030504040204" pitchFamily="34" charset="0"/>
                <a:ea typeface="Tahoma" panose="020B0604030504040204" pitchFamily="34" charset="0"/>
                <a:cs typeface="Tahoma" panose="020B0604030504040204" pitchFamily="34" charset="0"/>
              </a:rPr>
              <a:t>Making Your Voice Heard</a:t>
            </a:r>
          </a:p>
          <a:p>
            <a:r>
              <a:rPr lang="en-US" sz="2000" dirty="0">
                <a:latin typeface="Tahoma" panose="020B0604030504040204" pitchFamily="34" charset="0"/>
                <a:ea typeface="Tahoma" panose="020B0604030504040204" pitchFamily="34" charset="0"/>
                <a:cs typeface="Tahoma" panose="020B0604030504040204" pitchFamily="34" charset="0"/>
              </a:rPr>
              <a:t>Questions</a:t>
            </a:r>
          </a:p>
          <a:p>
            <a:endParaRPr lang="en-US" sz="2000" dirty="0"/>
          </a:p>
        </p:txBody>
      </p:sp>
      <p:pic>
        <p:nvPicPr>
          <p:cNvPr id="7" name="Picture 6" descr="A close up of a computer&#10;&#10;Description automatically generated">
            <a:extLst>
              <a:ext uri="{FF2B5EF4-FFF2-40B4-BE49-F238E27FC236}">
                <a16:creationId xmlns:a16="http://schemas.microsoft.com/office/drawing/2014/main" id="{D1A24404-DB18-46E4-80CB-1F92CD8F1DA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3495"/>
          <a:stretch/>
        </p:blipFill>
        <p:spPr>
          <a:xfrm>
            <a:off x="6538366" y="1383738"/>
            <a:ext cx="4929098" cy="4756870"/>
          </a:xfrm>
          <a:prstGeom prst="rect">
            <a:avLst/>
          </a:prstGeom>
        </p:spPr>
      </p:pic>
      <p:sp>
        <p:nvSpPr>
          <p:cNvPr id="8" name="TextBox 7">
            <a:extLst>
              <a:ext uri="{FF2B5EF4-FFF2-40B4-BE49-F238E27FC236}">
                <a16:creationId xmlns:a16="http://schemas.microsoft.com/office/drawing/2014/main" id="{9C4C894B-3E52-4481-BA06-57C051B3890D}"/>
              </a:ext>
            </a:extLst>
          </p:cNvPr>
          <p:cNvSpPr txBox="1"/>
          <p:nvPr/>
        </p:nvSpPr>
        <p:spPr>
          <a:xfrm>
            <a:off x="9280648" y="5940553"/>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bridgespan.org/insights/library/organizational-effectiveness/unproductive-meetings-maybe-its-your-agend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880485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9C99D1AB-0C2D-4DD9-B88A-B6369D904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5028" y="1372905"/>
            <a:ext cx="3892732" cy="4305519"/>
          </a:xfrm>
        </p:spPr>
        <p:txBody>
          <a:bodyPr vert="horz" lIns="91440" tIns="45720" rIns="91440" bIns="45720" rtlCol="0" anchor="ctr">
            <a:normAutofit/>
          </a:bodyPr>
          <a:lstStyle/>
          <a:p>
            <a:r>
              <a:rPr lang="en-US" sz="5400" kern="1200" dirty="0">
                <a:solidFill>
                  <a:schemeClr val="tx1"/>
                </a:solidFill>
                <a:latin typeface="Tahoma" panose="020B0604030504040204" pitchFamily="34" charset="0"/>
                <a:ea typeface="Tahoma" panose="020B0604030504040204" pitchFamily="34" charset="0"/>
                <a:cs typeface="Tahoma" panose="020B0604030504040204" pitchFamily="34" charset="0"/>
              </a:rPr>
              <a:t>Promising Practices</a:t>
            </a:r>
          </a:p>
        </p:txBody>
      </p:sp>
      <p:grpSp>
        <p:nvGrpSpPr>
          <p:cNvPr id="21"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786933" y="550918"/>
            <a:ext cx="5533339" cy="5678424"/>
          </a:xfrm>
          <a:prstGeom prst="rect">
            <a:avLst/>
          </a:prstGeom>
        </p:spPr>
        <p:txBody>
          <a:bodyPr vert="horz" lIns="91440" tIns="45720" rIns="91440" bIns="45720" rtlCol="0" anchor="ctr">
            <a:normAutofit lnSpcReduction="10000"/>
          </a:bodyPr>
          <a:lstStyle/>
          <a:p>
            <a:pPr>
              <a:lnSpc>
                <a:spcPct val="90000"/>
              </a:lnSpc>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Tiered Standards</a:t>
            </a:r>
            <a:r>
              <a:rPr lang="en-US" sz="1100" dirty="0"/>
              <a:t>:</a:t>
            </a:r>
          </a:p>
          <a:p>
            <a:pPr>
              <a:lnSpc>
                <a:spcPct val="90000"/>
              </a:lnSpc>
              <a:spcAft>
                <a:spcPts val="600"/>
              </a:spcAft>
            </a:pPr>
            <a:r>
              <a:rPr lang="en-US" sz="1600" dirty="0">
                <a:latin typeface="Tahoma" panose="020B0604030504040204" pitchFamily="34" charset="0"/>
                <a:ea typeface="Tahoma" panose="020B0604030504040204" pitchFamily="34" charset="0"/>
                <a:cs typeface="Tahoma" panose="020B0604030504040204" pitchFamily="34" charset="0"/>
              </a:rPr>
              <a:t>a state may establish that certain settings currently in use in a home and community-based services waiver may continue within the waiver, as long as they will be able to meet the minimum standard set in the rule on or before the end of the transition period, but the state may suspend admission to the setting or suspend new provider approval or authorizations for those settings. Simultaneously, the state may establish or promote new or existing models of service that more fully meet the state’s standards for home and community-based services. This arrangement, though established through the transition plan, may continue beyond the transition period.”</a:t>
            </a:r>
          </a:p>
          <a:p>
            <a:pPr marL="1243013" lvl="3" indent="-228600">
              <a:lnSpc>
                <a:spcPct val="90000"/>
              </a:lnSpc>
              <a:spcAft>
                <a:spcPts val="600"/>
              </a:spcAft>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Must be in the transition plan</a:t>
            </a:r>
          </a:p>
          <a:p>
            <a:pPr marL="1243013" lvl="3" indent="-228600">
              <a:lnSpc>
                <a:spcPct val="90000"/>
              </a:lnSpc>
              <a:spcAft>
                <a:spcPts val="600"/>
              </a:spcAft>
              <a:buFont typeface="Arial" panose="020B0604020202020204" pitchFamily="34" charset="0"/>
              <a:buChar char="•"/>
            </a:pPr>
            <a:endParaRPr lang="en-US" sz="1600" dirty="0">
              <a:latin typeface="Tahoma" panose="020B0604030504040204" pitchFamily="34" charset="0"/>
              <a:ea typeface="Tahoma" panose="020B0604030504040204" pitchFamily="34" charset="0"/>
              <a:cs typeface="Tahoma" panose="020B0604030504040204" pitchFamily="34" charset="0"/>
            </a:endParaRPr>
          </a:p>
          <a:p>
            <a:pPr marL="1243013" lvl="3" indent="-228600">
              <a:lnSpc>
                <a:spcPct val="90000"/>
              </a:lnSpc>
              <a:spcAft>
                <a:spcPts val="600"/>
              </a:spcAft>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Settings that meet the federal standard can remain in the waiver </a:t>
            </a:r>
          </a:p>
          <a:p>
            <a:pPr marL="1243013" lvl="3" indent="-228600">
              <a:lnSpc>
                <a:spcPct val="90000"/>
              </a:lnSpc>
              <a:spcAft>
                <a:spcPts val="600"/>
              </a:spcAft>
              <a:buFont typeface="Arial" panose="020B0604020202020204" pitchFamily="34" charset="0"/>
              <a:buChar char="•"/>
            </a:pPr>
            <a:endParaRPr lang="en-US" sz="1600" dirty="0">
              <a:latin typeface="Tahoma" panose="020B0604030504040204" pitchFamily="34" charset="0"/>
              <a:ea typeface="Tahoma" panose="020B0604030504040204" pitchFamily="34" charset="0"/>
              <a:cs typeface="Tahoma" panose="020B0604030504040204" pitchFamily="34" charset="0"/>
            </a:endParaRPr>
          </a:p>
          <a:p>
            <a:pPr marL="1243013" lvl="3" indent="-228600">
              <a:lnSpc>
                <a:spcPct val="90000"/>
              </a:lnSpc>
              <a:spcAft>
                <a:spcPts val="600"/>
              </a:spcAft>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New settings must meet higher state standard for particular waiver</a:t>
            </a:r>
          </a:p>
          <a:p>
            <a:pPr marL="1243013" lvl="3" indent="-228600">
              <a:lnSpc>
                <a:spcPct val="90000"/>
              </a:lnSpc>
              <a:spcAft>
                <a:spcPts val="600"/>
              </a:spcAft>
              <a:buFont typeface="Arial" panose="020B0604020202020204" pitchFamily="34" charset="0"/>
              <a:buChar char="•"/>
            </a:pPr>
            <a:endParaRPr lang="en-US" sz="1600" dirty="0">
              <a:latin typeface="Tahoma" panose="020B0604030504040204" pitchFamily="34" charset="0"/>
              <a:ea typeface="Tahoma" panose="020B0604030504040204" pitchFamily="34" charset="0"/>
              <a:cs typeface="Tahoma" panose="020B0604030504040204" pitchFamily="34" charset="0"/>
            </a:endParaRPr>
          </a:p>
          <a:p>
            <a:pPr marL="1243013" lvl="3" indent="-228600">
              <a:lnSpc>
                <a:spcPct val="90000"/>
              </a:lnSpc>
              <a:spcAft>
                <a:spcPts val="600"/>
              </a:spcAft>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Can continue beyond 2019</a:t>
            </a:r>
          </a:p>
          <a:p>
            <a:pPr indent="-228600">
              <a:lnSpc>
                <a:spcPct val="90000"/>
              </a:lnSpc>
              <a:spcAft>
                <a:spcPts val="600"/>
              </a:spcAft>
              <a:buFont typeface="Arial" panose="020B0604020202020204" pitchFamily="34" charset="0"/>
              <a:buChar char="•"/>
            </a:pPr>
            <a:endParaRPr lang="en-US" sz="1100" dirty="0"/>
          </a:p>
        </p:txBody>
      </p:sp>
      <p:sp>
        <p:nvSpPr>
          <p:cNvPr id="23"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87568" y="6355073"/>
            <a:ext cx="60076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2122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5"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67290" y="1166932"/>
            <a:ext cx="3582073" cy="4279709"/>
          </a:xfrm>
        </p:spPr>
        <p:txBody>
          <a:bodyPr anchor="ctr">
            <a:normAutofit/>
          </a:bodyPr>
          <a:lstStyle/>
          <a:p>
            <a:r>
              <a:rPr lang="en-US" sz="4800">
                <a:solidFill>
                  <a:schemeClr val="bg1"/>
                </a:solidFill>
                <a:latin typeface="Tahoma" panose="020B0604030504040204" pitchFamily="34" charset="0"/>
                <a:ea typeface="Tahoma" panose="020B0604030504040204" pitchFamily="34" charset="0"/>
                <a:cs typeface="Tahoma" panose="020B0604030504040204" pitchFamily="34" charset="0"/>
              </a:rPr>
              <a:t>Trends in State Transition Plans </a:t>
            </a:r>
          </a:p>
        </p:txBody>
      </p:sp>
      <p:sp>
        <p:nvSpPr>
          <p:cNvPr id="3" name="Content Placeholder 2"/>
          <p:cNvSpPr>
            <a:spLocks noGrp="1"/>
          </p:cNvSpPr>
          <p:nvPr>
            <p:ph idx="1"/>
          </p:nvPr>
        </p:nvSpPr>
        <p:spPr>
          <a:xfrm>
            <a:off x="5573864" y="1166933"/>
            <a:ext cx="5716988" cy="4279709"/>
          </a:xfrm>
        </p:spPr>
        <p:txBody>
          <a:bodyPr anchor="ctr">
            <a:noAutofit/>
          </a:bodyPr>
          <a:lstStyle/>
          <a:p>
            <a:r>
              <a:rPr lang="en-US" sz="1800" dirty="0">
                <a:latin typeface="Tahoma" panose="020B0604030504040204" pitchFamily="34" charset="0"/>
                <a:ea typeface="Tahoma" panose="020B0604030504040204" pitchFamily="34" charset="0"/>
                <a:cs typeface="Tahoma" panose="020B0604030504040204" pitchFamily="34" charset="0"/>
              </a:rPr>
              <a:t>Some states are using the HCBS regs as a real opportunity to modernize services to support full integration </a:t>
            </a:r>
          </a:p>
          <a:p>
            <a:pPr lvl="1"/>
            <a:r>
              <a:rPr lang="en-US" sz="1800" dirty="0">
                <a:latin typeface="Tahoma" panose="020B0604030504040204" pitchFamily="34" charset="0"/>
                <a:ea typeface="Tahoma" panose="020B0604030504040204" pitchFamily="34" charset="0"/>
                <a:cs typeface="Tahoma" panose="020B0604030504040204" pitchFamily="34" charset="0"/>
              </a:rPr>
              <a:t>Including phasing out sheltered workshops, setting size limits on residential settings, and expanding capacity of non-disability specific settings</a:t>
            </a:r>
          </a:p>
          <a:p>
            <a:r>
              <a:rPr lang="en-US" sz="1800" dirty="0">
                <a:latin typeface="Tahoma" panose="020B0604030504040204" pitchFamily="34" charset="0"/>
                <a:ea typeface="Tahoma" panose="020B0604030504040204" pitchFamily="34" charset="0"/>
                <a:cs typeface="Tahoma" panose="020B0604030504040204" pitchFamily="34" charset="0"/>
              </a:rPr>
              <a:t>Varied approach to presumptively institutional settings, especially “settings that isolate”</a:t>
            </a:r>
          </a:p>
          <a:p>
            <a:pPr lvl="1"/>
            <a:r>
              <a:rPr lang="en-US" sz="1800" dirty="0">
                <a:latin typeface="Tahoma" panose="020B0604030504040204" pitchFamily="34" charset="0"/>
                <a:ea typeface="Tahoma" panose="020B0604030504040204" pitchFamily="34" charset="0"/>
                <a:cs typeface="Tahoma" panose="020B0604030504040204" pitchFamily="34" charset="0"/>
              </a:rPr>
              <a:t>Some states are being rigorous in identifying settings that are presumed institutional (such as settings on the grounds of institutions, campuses, and sheltered workshops)</a:t>
            </a:r>
          </a:p>
          <a:p>
            <a:pPr lvl="1"/>
            <a:r>
              <a:rPr lang="en-US" sz="1800" dirty="0">
                <a:latin typeface="Tahoma" panose="020B0604030504040204" pitchFamily="34" charset="0"/>
                <a:ea typeface="Tahoma" panose="020B0604030504040204" pitchFamily="34" charset="0"/>
                <a:cs typeface="Tahoma" panose="020B0604030504040204" pitchFamily="34" charset="0"/>
              </a:rPr>
              <a:t>Other states are only identifying settings on the grounds of/adjacent to public institutions and have said they will seek to continue funding these settings </a:t>
            </a:r>
          </a:p>
        </p:txBody>
      </p:sp>
    </p:spTree>
    <p:extLst>
      <p:ext uri="{BB962C8B-B14F-4D97-AF65-F5344CB8AC3E}">
        <p14:creationId xmlns:p14="http://schemas.microsoft.com/office/powerpoint/2010/main" val="297309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1014141" y="1450655"/>
            <a:ext cx="3932030" cy="3956690"/>
          </a:xfrm>
        </p:spPr>
        <p:txBody>
          <a:bodyPr vert="horz" lIns="91440" tIns="45720" rIns="91440" bIns="45720" rtlCol="0" anchor="ctr">
            <a:normAutofit/>
          </a:bodyPr>
          <a:lstStyle/>
          <a:p>
            <a:r>
              <a:rPr lang="en-US" sz="7400" kern="1200">
                <a:solidFill>
                  <a:schemeClr val="bg1"/>
                </a:solidFill>
                <a:latin typeface="+mj-lt"/>
                <a:ea typeface="+mj-ea"/>
                <a:cs typeface="+mj-cs"/>
              </a:rPr>
              <a:t>For initial approval: </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096000" y="1108061"/>
            <a:ext cx="5008901" cy="4571972"/>
          </a:xfrm>
          <a:prstGeom prst="rect">
            <a:avLst/>
          </a:prstGeom>
        </p:spPr>
        <p:txBody>
          <a:bodyPr vert="horz" lIns="91440" tIns="45720" rIns="91440" bIns="45720" rtlCol="0" anchor="ctr">
            <a:normAutofit/>
          </a:bodyPr>
          <a:lstStyle/>
          <a:p>
            <a:pPr marL="214313" indent="-228600">
              <a:lnSpc>
                <a:spcPct val="90000"/>
              </a:lnSpc>
              <a:spcAft>
                <a:spcPts val="600"/>
              </a:spcAft>
              <a:buFont typeface="Arial" panose="020B0604020202020204" pitchFamily="34" charset="0"/>
              <a:buChar char="•"/>
            </a:pPr>
            <a:r>
              <a:rPr lang="en-US" sz="2000">
                <a:solidFill>
                  <a:schemeClr val="bg1"/>
                </a:solidFill>
              </a:rPr>
              <a:t>States that include methods to validate their systemic assessments included in the plan</a:t>
            </a:r>
          </a:p>
          <a:p>
            <a:pPr indent="-228600">
              <a:lnSpc>
                <a:spcPct val="90000"/>
              </a:lnSpc>
              <a:spcAft>
                <a:spcPts val="600"/>
              </a:spcAft>
              <a:buFont typeface="Arial" panose="020B0604020202020204" pitchFamily="34" charset="0"/>
              <a:buChar char="•"/>
            </a:pPr>
            <a:endParaRPr lang="en-US" sz="2000">
              <a:solidFill>
                <a:schemeClr val="bg1"/>
              </a:solidFill>
            </a:endParaRPr>
          </a:p>
          <a:p>
            <a:pPr marL="214313" indent="-228600">
              <a:lnSpc>
                <a:spcPct val="90000"/>
              </a:lnSpc>
              <a:spcAft>
                <a:spcPts val="600"/>
              </a:spcAft>
              <a:buFont typeface="Arial" panose="020B0604020202020204" pitchFamily="34" charset="0"/>
              <a:buChar char="•"/>
            </a:pPr>
            <a:r>
              <a:rPr lang="en-US" sz="2000">
                <a:solidFill>
                  <a:schemeClr val="bg1"/>
                </a:solidFill>
              </a:rPr>
              <a:t>Included outcomes of the assessment and any needed remediation strategies (legislative changes, contract changes and changes to regulations)</a:t>
            </a:r>
          </a:p>
          <a:p>
            <a:pPr indent="-228600">
              <a:lnSpc>
                <a:spcPct val="90000"/>
              </a:lnSpc>
              <a:spcAft>
                <a:spcPts val="600"/>
              </a:spcAft>
              <a:buFont typeface="Arial" panose="020B0604020202020204" pitchFamily="34" charset="0"/>
              <a:buChar char="•"/>
            </a:pPr>
            <a:endParaRPr lang="en-US" sz="2000">
              <a:solidFill>
                <a:schemeClr val="bg1"/>
              </a:solidFill>
            </a:endParaRPr>
          </a:p>
          <a:p>
            <a:pPr marL="214313" indent="-228600">
              <a:lnSpc>
                <a:spcPct val="90000"/>
              </a:lnSpc>
              <a:spcAft>
                <a:spcPts val="600"/>
              </a:spcAft>
              <a:buFont typeface="Arial" panose="020B0604020202020204" pitchFamily="34" charset="0"/>
              <a:buChar char="•"/>
            </a:pPr>
            <a:r>
              <a:rPr lang="en-US" sz="2000">
                <a:solidFill>
                  <a:schemeClr val="bg1"/>
                </a:solidFill>
              </a:rPr>
              <a:t>Appropriate 30 day comment period and inclusion of a summary and response to comments collected. </a:t>
            </a:r>
          </a:p>
        </p:txBody>
      </p:sp>
    </p:spTree>
    <p:extLst>
      <p:ext uri="{BB962C8B-B14F-4D97-AF65-F5344CB8AC3E}">
        <p14:creationId xmlns:p14="http://schemas.microsoft.com/office/powerpoint/2010/main" val="370584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C99D1AB-0C2D-4DD9-B88A-B6369D904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5028" y="1372905"/>
            <a:ext cx="3892732" cy="4305519"/>
          </a:xfrm>
        </p:spPr>
        <p:txBody>
          <a:bodyPr vert="horz" lIns="91440" tIns="45720" rIns="91440" bIns="45720" rtlCol="0" anchor="ctr">
            <a:normAutofit/>
          </a:bodyPr>
          <a:lstStyle/>
          <a:p>
            <a:r>
              <a:rPr lang="en-US" sz="5400" kern="1200" dirty="0">
                <a:solidFill>
                  <a:schemeClr val="tx1"/>
                </a:solidFill>
                <a:latin typeface="Tahoma" panose="020B0604030504040204" pitchFamily="34" charset="0"/>
                <a:ea typeface="Tahoma" panose="020B0604030504040204" pitchFamily="34" charset="0"/>
                <a:cs typeface="Tahoma" panose="020B0604030504040204" pitchFamily="34" charset="0"/>
              </a:rPr>
              <a:t>For full approval:</a:t>
            </a:r>
          </a:p>
        </p:txBody>
      </p:sp>
      <p:grpSp>
        <p:nvGrpSpPr>
          <p:cNvPr id="29" name="Group 2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30" name="Rectangle 2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786933" y="982976"/>
            <a:ext cx="5533339" cy="4915523"/>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sz="1900" dirty="0"/>
              <a:t>·</a:t>
            </a:r>
            <a:r>
              <a:rPr lang="en-US" sz="2000" dirty="0">
                <a:latin typeface="Tahoma" panose="020B0604030504040204" pitchFamily="34" charset="0"/>
                <a:ea typeface="Tahoma" panose="020B0604030504040204" pitchFamily="34" charset="0"/>
                <a:cs typeface="Tahoma" panose="020B0604030504040204" pitchFamily="34" charset="0"/>
              </a:rPr>
              <a:t>A comprehensive site-specific assessment of EVERY HCBS setting, including necessary strategies for validating results. </a:t>
            </a:r>
          </a:p>
          <a:p>
            <a:pPr marL="342900" indent="-228600">
              <a:lnSpc>
                <a:spcPct val="90000"/>
              </a:lnSpc>
              <a:spcAft>
                <a:spcPts val="60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342900" indent="-228600">
              <a:lnSpc>
                <a:spcPct val="90000"/>
              </a:lnSpc>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·Draft remediation strategies with a timeline for the remediation strategies that align with the end of the HCBS transition period (Marcy 17, 2019). </a:t>
            </a:r>
          </a:p>
          <a:p>
            <a:pPr marL="342900" indent="-228600">
              <a:lnSpc>
                <a:spcPct val="90000"/>
              </a:lnSpc>
              <a:spcAft>
                <a:spcPts val="60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342900" indent="-228600">
              <a:lnSpc>
                <a:spcPct val="90000"/>
              </a:lnSpc>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·Site specific remediation strategies</a:t>
            </a:r>
          </a:p>
          <a:p>
            <a:pPr marL="342900" indent="-228600">
              <a:lnSpc>
                <a:spcPct val="90000"/>
              </a:lnSpc>
              <a:spcAft>
                <a:spcPts val="60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342900" indent="-228600">
              <a:lnSpc>
                <a:spcPct val="90000"/>
              </a:lnSpc>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·Identifying a heightened scrutiny process for settings that are identified as presumed to be institutional.</a:t>
            </a:r>
          </a:p>
        </p:txBody>
      </p:sp>
      <p:sp>
        <p:nvSpPr>
          <p:cNvPr id="36" name="Rectangle 3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87568" y="6355073"/>
            <a:ext cx="60076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80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5028" y="1336329"/>
            <a:ext cx="3892732" cy="4382588"/>
          </a:xfrm>
        </p:spPr>
        <p:txBody>
          <a:bodyPr vert="horz" lIns="91440" tIns="45720" rIns="91440" bIns="45720" rtlCol="0" anchor="ctr">
            <a:normAutofit/>
          </a:bodyPr>
          <a:lstStyle/>
          <a:p>
            <a:r>
              <a:rPr lang="en-US" sz="5400" kern="1200" dirty="0">
                <a:solidFill>
                  <a:schemeClr val="tx1"/>
                </a:solidFill>
                <a:latin typeface="Tahoma" panose="020B0604030504040204" pitchFamily="34" charset="0"/>
                <a:ea typeface="Tahoma" panose="020B0604030504040204" pitchFamily="34" charset="0"/>
                <a:cs typeface="Tahoma" panose="020B0604030504040204" pitchFamily="34" charset="0"/>
              </a:rPr>
              <a:t>For full approval continued</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096001" y="1336329"/>
            <a:ext cx="5260848" cy="4382588"/>
          </a:xfrm>
          <a:prstGeom prst="rect">
            <a:avLst/>
          </a:prstGeom>
        </p:spPr>
        <p:txBody>
          <a:bodyPr vert="horz" lIns="91440" tIns="45720" rIns="91440" bIns="45720" rtlCol="0" anchor="ctr">
            <a:noAutofit/>
          </a:bodyPr>
          <a:lstStyle/>
          <a:p>
            <a:pPr marL="342900" indent="-228600">
              <a:lnSpc>
                <a:spcPct val="90000"/>
              </a:lnSpc>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·Identify a process for communicating with beneficiaries who may be impacted by changes, closures, etc.</a:t>
            </a:r>
          </a:p>
          <a:p>
            <a:pPr marL="342900" indent="-228600">
              <a:lnSpc>
                <a:spcPct val="90000"/>
              </a:lnSpc>
              <a:spcAft>
                <a:spcPts val="60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342900" indent="-228600">
              <a:lnSpc>
                <a:spcPct val="90000"/>
              </a:lnSpc>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·Establish ongoing monitoring and quality assurance processes. </a:t>
            </a:r>
          </a:p>
          <a:p>
            <a:pPr marL="342900" indent="-228600">
              <a:lnSpc>
                <a:spcPct val="90000"/>
              </a:lnSpc>
              <a:spcAft>
                <a:spcPts val="60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342900" indent="-228600">
              <a:lnSpc>
                <a:spcPct val="90000"/>
              </a:lnSpc>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Process to evaluate privately-owned homes, can’t assume they don’t have characteristics that isolate. </a:t>
            </a:r>
          </a:p>
          <a:p>
            <a:pPr marL="342900" indent="-228600">
              <a:lnSpc>
                <a:spcPct val="90000"/>
              </a:lnSpc>
              <a:spcAft>
                <a:spcPts val="60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342900" indent="-228600">
              <a:lnSpc>
                <a:spcPct val="90000"/>
              </a:lnSpc>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·Plans to ensure that there is adequate capacity in the state for non-disability specific settings</a:t>
            </a:r>
          </a:p>
          <a:p>
            <a:pPr marL="342900" indent="-228600">
              <a:lnSpc>
                <a:spcPct val="90000"/>
              </a:lnSpc>
              <a:spcAft>
                <a:spcPts val="60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342900" indent="-228600">
              <a:lnSpc>
                <a:spcPct val="90000"/>
              </a:lnSpc>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·No reliance on reverse integration for non-residential services</a:t>
            </a:r>
          </a:p>
        </p:txBody>
      </p:sp>
    </p:spTree>
    <p:extLst>
      <p:ext uri="{BB962C8B-B14F-4D97-AF65-F5344CB8AC3E}">
        <p14:creationId xmlns:p14="http://schemas.microsoft.com/office/powerpoint/2010/main" val="72340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Arc 26">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7E544E-2176-4B60-AA7F-D6AA95A5F134}"/>
              </a:ext>
            </a:extLst>
          </p:cNvPr>
          <p:cNvSpPr>
            <a:spLocks noGrp="1"/>
          </p:cNvSpPr>
          <p:nvPr>
            <p:ph type="ctrTitle"/>
          </p:nvPr>
        </p:nvSpPr>
        <p:spPr>
          <a:xfrm>
            <a:off x="3461048" y="1939159"/>
            <a:ext cx="8222180" cy="2751086"/>
          </a:xfrm>
        </p:spPr>
        <p:txBody>
          <a:bodyPr>
            <a:normAutofit/>
          </a:bodyPr>
          <a:lstStyle/>
          <a:p>
            <a:pPr algn="r"/>
            <a:r>
              <a:rPr lang="en-US" dirty="0">
                <a:latin typeface="Tahoma" panose="020B0604030504040204" pitchFamily="34" charset="0"/>
                <a:ea typeface="Tahoma" panose="020B0604030504040204" pitchFamily="34" charset="0"/>
                <a:cs typeface="Tahoma" panose="020B0604030504040204" pitchFamily="34" charset="0"/>
              </a:rPr>
              <a:t>What Does Illinois Need to Hear From Me?</a:t>
            </a:r>
          </a:p>
        </p:txBody>
      </p:sp>
      <p:sp>
        <p:nvSpPr>
          <p:cNvPr id="3" name="Subtitle 2">
            <a:extLst>
              <a:ext uri="{FF2B5EF4-FFF2-40B4-BE49-F238E27FC236}">
                <a16:creationId xmlns:a16="http://schemas.microsoft.com/office/drawing/2014/main" id="{ED6BD7AB-0C3B-4448-965E-E93A07592AD3}"/>
              </a:ext>
            </a:extLst>
          </p:cNvPr>
          <p:cNvSpPr>
            <a:spLocks noGrp="1"/>
          </p:cNvSpPr>
          <p:nvPr>
            <p:ph type="subTitle" idx="1"/>
          </p:nvPr>
        </p:nvSpPr>
        <p:spPr>
          <a:xfrm>
            <a:off x="3461048" y="4782321"/>
            <a:ext cx="8222180" cy="451444"/>
          </a:xfrm>
        </p:spPr>
        <p:txBody>
          <a:bodyPr>
            <a:noAutofit/>
          </a:bodyPr>
          <a:lstStyle/>
          <a:p>
            <a:pPr algn="r"/>
            <a:r>
              <a:rPr lang="en-US" sz="2800" dirty="0">
                <a:latin typeface="Tahoma" panose="020B0604030504040204" pitchFamily="34" charset="0"/>
                <a:ea typeface="Tahoma" panose="020B0604030504040204" pitchFamily="34" charset="0"/>
                <a:cs typeface="Tahoma" panose="020B0604030504040204" pitchFamily="34" charset="0"/>
              </a:rPr>
              <a:t>Making Formal Comments to Illinois </a:t>
            </a:r>
          </a:p>
          <a:p>
            <a:pPr algn="r"/>
            <a:r>
              <a:rPr lang="en-US" sz="2800" dirty="0">
                <a:latin typeface="Tahoma" panose="020B0604030504040204" pitchFamily="34" charset="0"/>
                <a:ea typeface="Tahoma" panose="020B0604030504040204" pitchFamily="34" charset="0"/>
                <a:cs typeface="Tahoma" panose="020B0604030504040204" pitchFamily="34" charset="0"/>
              </a:rPr>
              <a:t>Statewide Transition Plan (STP)</a:t>
            </a:r>
          </a:p>
        </p:txBody>
      </p:sp>
    </p:spTree>
    <p:extLst>
      <p:ext uri="{BB962C8B-B14F-4D97-AF65-F5344CB8AC3E}">
        <p14:creationId xmlns:p14="http://schemas.microsoft.com/office/powerpoint/2010/main" val="3680970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70172-3BE8-472D-A9BF-A9375320EADE}"/>
              </a:ext>
            </a:extLst>
          </p:cNvPr>
          <p:cNvSpPr>
            <a:spLocks noGrp="1"/>
          </p:cNvSpPr>
          <p:nvPr>
            <p:ph type="title"/>
          </p:nvPr>
        </p:nvSpPr>
        <p:spPr>
          <a:xfrm>
            <a:off x="6931953" y="204541"/>
            <a:ext cx="4965656" cy="1676603"/>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Things to Consider…</a:t>
            </a:r>
          </a:p>
        </p:txBody>
      </p:sp>
      <p:sp>
        <p:nvSpPr>
          <p:cNvPr id="3" name="Content Placeholder 2">
            <a:extLst>
              <a:ext uri="{FF2B5EF4-FFF2-40B4-BE49-F238E27FC236}">
                <a16:creationId xmlns:a16="http://schemas.microsoft.com/office/drawing/2014/main" id="{B38741CB-F62D-4857-BF22-46A85FD291D4}"/>
              </a:ext>
            </a:extLst>
          </p:cNvPr>
          <p:cNvSpPr>
            <a:spLocks noGrp="1"/>
          </p:cNvSpPr>
          <p:nvPr>
            <p:ph idx="1"/>
          </p:nvPr>
        </p:nvSpPr>
        <p:spPr>
          <a:xfrm>
            <a:off x="6707899" y="1881144"/>
            <a:ext cx="4965657" cy="4716211"/>
          </a:xfrm>
        </p:spPr>
        <p:txBody>
          <a:bodyPr>
            <a:noAutofit/>
          </a:bodyPr>
          <a:lstStyle/>
          <a:p>
            <a:r>
              <a:rPr lang="en-US" sz="2000" dirty="0">
                <a:latin typeface="Tahoma" panose="020B0604030504040204" pitchFamily="34" charset="0"/>
                <a:ea typeface="Tahoma" panose="020B0604030504040204" pitchFamily="34" charset="0"/>
                <a:cs typeface="Tahoma" panose="020B0604030504040204" pitchFamily="34" charset="0"/>
              </a:rPr>
              <a:t>Your comments can be personal about the vision you have for IL</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Your comments DO NOT have to be policy specific </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Your comments can be VERY policy specific</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b="1" dirty="0">
                <a:latin typeface="Tahoma" panose="020B0604030504040204" pitchFamily="34" charset="0"/>
                <a:ea typeface="Tahoma" panose="020B0604030504040204" pitchFamily="34" charset="0"/>
                <a:cs typeface="Tahoma" panose="020B0604030504040204" pitchFamily="34" charset="0"/>
              </a:rPr>
              <a:t>BOTTOM LINE:  </a:t>
            </a:r>
            <a:r>
              <a:rPr lang="en-US" sz="2000" dirty="0">
                <a:latin typeface="Tahoma" panose="020B0604030504040204" pitchFamily="34" charset="0"/>
                <a:ea typeface="Tahoma" panose="020B0604030504040204" pitchFamily="34" charset="0"/>
                <a:cs typeface="Tahoma" panose="020B0604030504040204" pitchFamily="34" charset="0"/>
              </a:rPr>
              <a:t>Your comments just need to include what YOU think the State needs to hear as they continue on the quest towards compliance with the HCBS settings rule</a:t>
            </a:r>
          </a:p>
        </p:txBody>
      </p:sp>
      <p:pic>
        <p:nvPicPr>
          <p:cNvPr id="4098" name="Picture 2" descr="Image result for person thinking">
            <a:extLst>
              <a:ext uri="{FF2B5EF4-FFF2-40B4-BE49-F238E27FC236}">
                <a16:creationId xmlns:a16="http://schemas.microsoft.com/office/drawing/2014/main" id="{071D427C-CC59-4365-9384-E9763636CD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36" r="24186" b="-1"/>
          <a:stretch/>
        </p:blipFill>
        <p:spPr bwMode="auto">
          <a:xfrm>
            <a:off x="153825" y="700755"/>
            <a:ext cx="6440680" cy="6157245"/>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837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4DE1F6-840F-4545-9229-8A2FDB976A91}"/>
              </a:ext>
            </a:extLst>
          </p:cNvPr>
          <p:cNvSpPr>
            <a:spLocks noGrp="1"/>
          </p:cNvSpPr>
          <p:nvPr>
            <p:ph type="title"/>
          </p:nvPr>
        </p:nvSpPr>
        <p:spPr>
          <a:xfrm>
            <a:off x="0" y="1588011"/>
            <a:ext cx="4972593" cy="4066555"/>
          </a:xfrm>
          <a:noFill/>
        </p:spPr>
        <p:txBody>
          <a:bodyPr vert="horz" lIns="91440" tIns="45720" rIns="91440" bIns="45720" rtlCol="0" anchor="b">
            <a:norm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Comments From</a:t>
            </a:r>
            <a:br>
              <a:rPr lang="en-US"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 Personal Perspective:</a:t>
            </a:r>
            <a:b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Tell YOUR Story!</a:t>
            </a:r>
          </a:p>
        </p:txBody>
      </p:sp>
      <p:pic>
        <p:nvPicPr>
          <p:cNvPr id="1026" name="Picture 2" descr="Image result for people with disabilities">
            <a:extLst>
              <a:ext uri="{FF2B5EF4-FFF2-40B4-BE49-F238E27FC236}">
                <a16:creationId xmlns:a16="http://schemas.microsoft.com/office/drawing/2014/main" id="{DBC2A3A9-9538-4633-B05C-524D536FC3E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452" r="20909" b="2"/>
          <a:stretch/>
        </p:blipFill>
        <p:spPr bwMode="auto">
          <a:xfrm>
            <a:off x="4654297" y="10"/>
            <a:ext cx="7537704"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592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1FA76D-1D78-4ABE-888C-12D6279A031A}"/>
              </a:ext>
            </a:extLst>
          </p:cNvPr>
          <p:cNvSpPr>
            <a:spLocks noGrp="1"/>
          </p:cNvSpPr>
          <p:nvPr>
            <p:ph type="title"/>
          </p:nvPr>
        </p:nvSpPr>
        <p:spPr>
          <a:xfrm>
            <a:off x="1389278" y="1233241"/>
            <a:ext cx="3240506" cy="4064628"/>
          </a:xfrm>
        </p:spPr>
        <p:txBody>
          <a:bodyPr>
            <a:normAutofit/>
          </a:bodyPr>
          <a:lstStyle/>
          <a:p>
            <a:r>
              <a:rPr lang="en-US" dirty="0">
                <a:solidFill>
                  <a:srgbClr val="FFFFFF"/>
                </a:solidFill>
                <a:latin typeface="Tahoma" panose="020B0604030504040204" pitchFamily="34" charset="0"/>
                <a:ea typeface="Tahoma" panose="020B0604030504040204" pitchFamily="34" charset="0"/>
                <a:cs typeface="Tahoma" panose="020B0604030504040204" pitchFamily="34" charset="0"/>
              </a:rPr>
              <a:t>What is my vision for services?</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8B83515-2863-475F-AF06-98A472DEC571}"/>
              </a:ext>
            </a:extLst>
          </p:cNvPr>
          <p:cNvSpPr>
            <a:spLocks noGrp="1"/>
          </p:cNvSpPr>
          <p:nvPr>
            <p:ph idx="1"/>
          </p:nvPr>
        </p:nvSpPr>
        <p:spPr>
          <a:xfrm>
            <a:off x="6206099" y="2187767"/>
            <a:ext cx="5257799" cy="4889350"/>
          </a:xfrm>
        </p:spPr>
        <p:txBody>
          <a:bodyPr anchor="t">
            <a:normAutofit/>
          </a:bodyPr>
          <a:lstStyle/>
          <a:p>
            <a:pPr marL="0" indent="0">
              <a:buNone/>
            </a:pPr>
            <a:r>
              <a:rPr lang="en-US" dirty="0">
                <a:latin typeface="Tahoma" panose="020B0604030504040204" pitchFamily="34" charset="0"/>
                <a:ea typeface="Tahoma" panose="020B0604030504040204" pitchFamily="34" charset="0"/>
                <a:cs typeface="Tahoma" panose="020B0604030504040204" pitchFamily="34" charset="0"/>
              </a:rPr>
              <a:t>The Rule is designed to make sure that the services you receive provide the opportunity for integration and access to the community, choice, individual rights, and independence.</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10713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FA76D-1D78-4ABE-888C-12D6279A031A}"/>
              </a:ext>
            </a:extLst>
          </p:cNvPr>
          <p:cNvSpPr>
            <a:spLocks noGrp="1"/>
          </p:cNvSpPr>
          <p:nvPr>
            <p:ph type="title"/>
          </p:nvPr>
        </p:nvSpPr>
        <p:spPr>
          <a:xfrm>
            <a:off x="735648" y="126351"/>
            <a:ext cx="10515600" cy="1325563"/>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Integration and Access</a:t>
            </a:r>
          </a:p>
        </p:txBody>
      </p:sp>
      <p:sp>
        <p:nvSpPr>
          <p:cNvPr id="6" name="Content Placeholder 5">
            <a:extLst>
              <a:ext uri="{FF2B5EF4-FFF2-40B4-BE49-F238E27FC236}">
                <a16:creationId xmlns:a16="http://schemas.microsoft.com/office/drawing/2014/main" id="{EF10B988-9DF0-44B8-A3FF-C20461CFAEA9}"/>
              </a:ext>
            </a:extLst>
          </p:cNvPr>
          <p:cNvSpPr txBox="1">
            <a:spLocks noGrp="1"/>
          </p:cNvSpPr>
          <p:nvPr>
            <p:ph idx="1"/>
          </p:nvPr>
        </p:nvSpPr>
        <p:spPr>
          <a:xfrm>
            <a:off x="735648" y="1315181"/>
            <a:ext cx="11104659" cy="1255728"/>
          </a:xfrm>
          <a:prstGeom prst="rect">
            <a:avLst/>
          </a:prstGeom>
          <a:noFill/>
        </p:spPr>
        <p:txBody>
          <a:bodyPr wrap="square" rtlCol="0">
            <a:spAutoFit/>
          </a:bodyPr>
          <a:lstStyle/>
          <a:p>
            <a:pPr marL="0" indent="0">
              <a:buNone/>
            </a:pPr>
            <a:r>
              <a:rPr lang="en-US" dirty="0">
                <a:latin typeface="Tahoma" panose="020B0604030504040204" pitchFamily="34" charset="0"/>
                <a:ea typeface="Tahoma" panose="020B0604030504040204" pitchFamily="34" charset="0"/>
                <a:cs typeface="Tahoma" panose="020B0604030504040204" pitchFamily="34" charset="0"/>
              </a:rPr>
              <a:t>Integration and access to the community means that you have the same chances to be an active and included member of your neighborhood and community as someone without disabilities. </a:t>
            </a:r>
          </a:p>
        </p:txBody>
      </p:sp>
      <p:sp>
        <p:nvSpPr>
          <p:cNvPr id="7" name="TextBox 6">
            <a:extLst>
              <a:ext uri="{FF2B5EF4-FFF2-40B4-BE49-F238E27FC236}">
                <a16:creationId xmlns:a16="http://schemas.microsoft.com/office/drawing/2014/main" id="{63D9EFA2-27DD-4ADD-A2C1-DA7A58061082}"/>
              </a:ext>
            </a:extLst>
          </p:cNvPr>
          <p:cNvSpPr txBox="1"/>
          <p:nvPr/>
        </p:nvSpPr>
        <p:spPr>
          <a:xfrm>
            <a:off x="735648" y="2839991"/>
            <a:ext cx="4081092" cy="3447098"/>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You should have opportunities to:</a:t>
            </a:r>
          </a:p>
          <a:p>
            <a:r>
              <a:rPr lang="en-US" sz="2000" b="1" dirty="0">
                <a:latin typeface="Tahoma" panose="020B0604030504040204" pitchFamily="34" charset="0"/>
                <a:ea typeface="Tahoma" panose="020B0604030504040204" pitchFamily="34" charset="0"/>
                <a:cs typeface="Tahoma" panose="020B0604030504040204" pitchFamily="34" charset="0"/>
              </a:rPr>
              <a:t> </a:t>
            </a:r>
          </a:p>
          <a:p>
            <a:r>
              <a:rPr lang="en-US" sz="2000" dirty="0">
                <a:latin typeface="Tahoma" panose="020B0604030504040204" pitchFamily="34" charset="0"/>
                <a:ea typeface="Tahoma" panose="020B0604030504040204" pitchFamily="34" charset="0"/>
                <a:cs typeface="Tahoma" panose="020B0604030504040204" pitchFamily="34" charset="0"/>
              </a:rPr>
              <a:t>• find competitive employment working alongside people without disabilities </a:t>
            </a:r>
          </a:p>
          <a:p>
            <a:r>
              <a:rPr lang="en-US" sz="2000" dirty="0">
                <a:latin typeface="Tahoma" panose="020B0604030504040204" pitchFamily="34" charset="0"/>
                <a:ea typeface="Tahoma" panose="020B0604030504040204" pitchFamily="34" charset="0"/>
                <a:cs typeface="Tahoma" panose="020B0604030504040204" pitchFamily="34" charset="0"/>
              </a:rPr>
              <a:t>• participate in local activities </a:t>
            </a:r>
          </a:p>
          <a:p>
            <a:r>
              <a:rPr lang="en-US" sz="2000" dirty="0">
                <a:latin typeface="Tahoma" panose="020B0604030504040204" pitchFamily="34" charset="0"/>
                <a:ea typeface="Tahoma" panose="020B0604030504040204" pitchFamily="34" charset="0"/>
                <a:cs typeface="Tahoma" panose="020B0604030504040204" pitchFamily="34" charset="0"/>
              </a:rPr>
              <a:t>• access services in the community just like people without disabilities</a:t>
            </a:r>
          </a:p>
          <a:p>
            <a:endParaRPr lang="en-US" dirty="0"/>
          </a:p>
        </p:txBody>
      </p:sp>
      <p:pic>
        <p:nvPicPr>
          <p:cNvPr id="4" name="Picture 3">
            <a:extLst>
              <a:ext uri="{FF2B5EF4-FFF2-40B4-BE49-F238E27FC236}">
                <a16:creationId xmlns:a16="http://schemas.microsoft.com/office/drawing/2014/main" id="{B241AB48-5463-49D2-9E89-76C2995DB3C3}"/>
              </a:ext>
            </a:extLst>
          </p:cNvPr>
          <p:cNvPicPr>
            <a:picLocks noChangeAspect="1"/>
          </p:cNvPicPr>
          <p:nvPr/>
        </p:nvPicPr>
        <p:blipFill>
          <a:blip r:embed="rId2"/>
          <a:stretch>
            <a:fillRect/>
          </a:stretch>
        </p:blipFill>
        <p:spPr>
          <a:xfrm>
            <a:off x="5114925" y="2777477"/>
            <a:ext cx="6238875" cy="3744516"/>
          </a:xfrm>
          <a:prstGeom prst="rect">
            <a:avLst/>
          </a:prstGeom>
        </p:spPr>
      </p:pic>
    </p:spTree>
    <p:extLst>
      <p:ext uri="{BB962C8B-B14F-4D97-AF65-F5344CB8AC3E}">
        <p14:creationId xmlns:p14="http://schemas.microsoft.com/office/powerpoint/2010/main" val="224036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29C2C85-1492-463C-B805-3FD3FCE93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20" name="Straight Connector 19">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Rectangle 22">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EE894D0-CCE5-4B5B-AFB1-2D56C8777970}"/>
              </a:ext>
            </a:extLst>
          </p:cNvPr>
          <p:cNvSpPr txBox="1"/>
          <p:nvPr/>
        </p:nvSpPr>
        <p:spPr>
          <a:xfrm>
            <a:off x="1057079" y="4598900"/>
            <a:ext cx="10071536" cy="92975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3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Home and Community Based </a:t>
            </a:r>
          </a:p>
          <a:p>
            <a:pPr algn="ctr">
              <a:lnSpc>
                <a:spcPct val="90000"/>
              </a:lnSpc>
              <a:spcBef>
                <a:spcPct val="0"/>
              </a:spcBef>
              <a:spcAft>
                <a:spcPts val="600"/>
              </a:spcAft>
            </a:pPr>
            <a:r>
              <a:rPr lang="en-US" sz="3200" kern="1200" dirty="0">
                <a:solidFill>
                  <a:schemeClr val="tx1"/>
                </a:solidFill>
                <a:latin typeface="Tahoma" panose="020B0604030504040204" pitchFamily="34" charset="0"/>
                <a:ea typeface="Tahoma" panose="020B0604030504040204" pitchFamily="34" charset="0"/>
                <a:cs typeface="Tahoma" panose="020B0604030504040204" pitchFamily="34" charset="0"/>
              </a:rPr>
              <a:t>Settings Final Rule</a:t>
            </a:r>
          </a:p>
        </p:txBody>
      </p:sp>
      <p:pic>
        <p:nvPicPr>
          <p:cNvPr id="5" name="Content Placeholder 4" descr="A group of people posing for the camera&#10;&#10;Description automatically generated">
            <a:extLst>
              <a:ext uri="{FF2B5EF4-FFF2-40B4-BE49-F238E27FC236}">
                <a16:creationId xmlns:a16="http://schemas.microsoft.com/office/drawing/2014/main" id="{FAACA2F9-5EFC-4A56-B1E9-E72AFCE4E4A2}"/>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076612" y="162614"/>
            <a:ext cx="8032469" cy="4351338"/>
          </a:xfrm>
        </p:spPr>
      </p:pic>
    </p:spTree>
    <p:extLst>
      <p:ext uri="{BB962C8B-B14F-4D97-AF65-F5344CB8AC3E}">
        <p14:creationId xmlns:p14="http://schemas.microsoft.com/office/powerpoint/2010/main" val="1406175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D412AD-9CF4-4510-97DC-34D6CC830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43467" y="691992"/>
            <a:ext cx="4025724" cy="552254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1FA76D-1D78-4ABE-888C-12D6279A031A}"/>
              </a:ext>
            </a:extLst>
          </p:cNvPr>
          <p:cNvSpPr>
            <a:spLocks noGrp="1"/>
          </p:cNvSpPr>
          <p:nvPr>
            <p:ph type="title"/>
          </p:nvPr>
        </p:nvSpPr>
        <p:spPr>
          <a:xfrm>
            <a:off x="1072055" y="1019503"/>
            <a:ext cx="3147848" cy="2065283"/>
          </a:xfrm>
        </p:spPr>
        <p:txBody>
          <a:bodyPr anchor="b">
            <a:normAutofit/>
          </a:bodyPr>
          <a:lstStyle/>
          <a:p>
            <a:r>
              <a:rPr lang="en-US" sz="4000">
                <a:solidFill>
                  <a:srgbClr val="FFFFFF"/>
                </a:solidFill>
                <a:latin typeface="Tahoma" panose="020B0604030504040204" pitchFamily="34" charset="0"/>
                <a:ea typeface="Tahoma" panose="020B0604030504040204" pitchFamily="34" charset="0"/>
                <a:cs typeface="Tahoma" panose="020B0604030504040204" pitchFamily="34" charset="0"/>
              </a:rPr>
              <a:t>CHOICE</a:t>
            </a:r>
            <a:endParaRPr lang="en-US" sz="40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cxnSp>
        <p:nvCxnSpPr>
          <p:cNvPr id="13" name="Straight Connector 12">
            <a:extLst>
              <a:ext uri="{FF2B5EF4-FFF2-40B4-BE49-F238E27FC236}">
                <a16:creationId xmlns:a16="http://schemas.microsoft.com/office/drawing/2014/main" id="{E8FC89CA-47F1-4934-B283-0E52680A1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20600" y="3163562"/>
            <a:ext cx="310896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EF10B988-9DF0-44B8-A3FF-C20461CFAEA9}"/>
              </a:ext>
            </a:extLst>
          </p:cNvPr>
          <p:cNvSpPr txBox="1">
            <a:spLocks noGrp="1"/>
          </p:cNvSpPr>
          <p:nvPr>
            <p:ph idx="1"/>
          </p:nvPr>
        </p:nvSpPr>
        <p:spPr>
          <a:xfrm>
            <a:off x="1072056" y="3247283"/>
            <a:ext cx="3147848" cy="2228608"/>
          </a:xfrm>
          <a:prstGeom prst="rect">
            <a:avLst/>
          </a:prstGeom>
        </p:spPr>
        <p:txBody>
          <a:bodyPr rtlCol="0">
            <a:normAutofit/>
          </a:bodyPr>
          <a:lstStyle/>
          <a:p>
            <a:pPr marL="0" indent="0">
              <a:buNone/>
            </a:pPr>
            <a:r>
              <a:rPr lang="en-US" sz="1700" dirty="0">
                <a:solidFill>
                  <a:srgbClr val="FFFFFF"/>
                </a:solidFill>
                <a:latin typeface="Tahoma" panose="020B0604030504040204" pitchFamily="34" charset="0"/>
                <a:ea typeface="Tahoma" panose="020B0604030504040204" pitchFamily="34" charset="0"/>
                <a:cs typeface="Tahoma" panose="020B0604030504040204" pitchFamily="34" charset="0"/>
              </a:rPr>
              <a:t>Choice means that you can select the services and supports that you need, as well as who provides them and where you receive them. You should have options to live and receive services in places that are for people with and without disabilities</a:t>
            </a:r>
          </a:p>
        </p:txBody>
      </p:sp>
      <p:pic>
        <p:nvPicPr>
          <p:cNvPr id="7" name="Picture 6">
            <a:extLst>
              <a:ext uri="{FF2B5EF4-FFF2-40B4-BE49-F238E27FC236}">
                <a16:creationId xmlns:a16="http://schemas.microsoft.com/office/drawing/2014/main" id="{1922613B-8B06-4424-A576-389EF701414F}"/>
              </a:ext>
            </a:extLst>
          </p:cNvPr>
          <p:cNvPicPr>
            <a:picLocks noChangeAspect="1"/>
          </p:cNvPicPr>
          <p:nvPr/>
        </p:nvPicPr>
        <p:blipFill>
          <a:blip r:embed="rId2"/>
          <a:stretch>
            <a:fillRect/>
          </a:stretch>
        </p:blipFill>
        <p:spPr>
          <a:xfrm>
            <a:off x="4864400" y="1687986"/>
            <a:ext cx="7158038" cy="3773124"/>
          </a:xfrm>
          <a:prstGeom prst="rect">
            <a:avLst/>
          </a:prstGeom>
        </p:spPr>
      </p:pic>
    </p:spTree>
    <p:extLst>
      <p:ext uri="{BB962C8B-B14F-4D97-AF65-F5344CB8AC3E}">
        <p14:creationId xmlns:p14="http://schemas.microsoft.com/office/powerpoint/2010/main" val="1769409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1191" y="0"/>
            <a:ext cx="610079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9048"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5A7649-5368-4008-85AA-022D959216CC}"/>
              </a:ext>
            </a:extLst>
          </p:cNvPr>
          <p:cNvSpPr>
            <a:spLocks noGrp="1"/>
          </p:cNvSpPr>
          <p:nvPr>
            <p:ph type="title"/>
          </p:nvPr>
        </p:nvSpPr>
        <p:spPr>
          <a:xfrm>
            <a:off x="516695" y="1980612"/>
            <a:ext cx="4284418" cy="1448388"/>
          </a:xfrm>
        </p:spPr>
        <p:txBody>
          <a:bodyPr vert="horz" lIns="91440" tIns="45720" rIns="91440" bIns="45720" rtlCol="0" anchor="t">
            <a:norm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INDIVIDUAL RIGHTS</a:t>
            </a:r>
          </a:p>
        </p:txBody>
      </p:sp>
      <p:sp>
        <p:nvSpPr>
          <p:cNvPr id="3" name="Content Placeholder 2">
            <a:extLst>
              <a:ext uri="{FF2B5EF4-FFF2-40B4-BE49-F238E27FC236}">
                <a16:creationId xmlns:a16="http://schemas.microsoft.com/office/drawing/2014/main" id="{2FB36883-E118-4679-8D95-338FAC1A8BE6}"/>
              </a:ext>
            </a:extLst>
          </p:cNvPr>
          <p:cNvSpPr>
            <a:spLocks noGrp="1"/>
          </p:cNvSpPr>
          <p:nvPr>
            <p:ph idx="1"/>
          </p:nvPr>
        </p:nvSpPr>
        <p:spPr>
          <a:xfrm>
            <a:off x="516695" y="3638314"/>
            <a:ext cx="4962424" cy="1332439"/>
          </a:xfrm>
          <a:solidFill>
            <a:srgbClr val="FFC000"/>
          </a:solidFill>
        </p:spPr>
        <p:txBody>
          <a:bodyPr vert="horz" lIns="91440" tIns="45720" rIns="91440" bIns="45720" rtlCol="0" anchor="t">
            <a:normAutofit/>
          </a:bodyPr>
          <a:lstStyle/>
          <a:p>
            <a:pPr marL="0" indent="0" algn="ctr">
              <a:buNone/>
            </a:pPr>
            <a:r>
              <a:rPr lang="en-US" sz="2500" dirty="0">
                <a:latin typeface="Tahoma" panose="020B0604030504040204" pitchFamily="34" charset="0"/>
                <a:ea typeface="Tahoma" panose="020B0604030504040204" pitchFamily="34" charset="0"/>
                <a:cs typeface="Tahoma" panose="020B0604030504040204" pitchFamily="34" charset="0"/>
              </a:rPr>
              <a:t>Individual rights include privacy, dignity and respect, and freedom from coercion and restraint</a:t>
            </a:r>
          </a:p>
        </p:txBody>
      </p:sp>
      <p:sp>
        <p:nvSpPr>
          <p:cNvPr id="23" name="Rectangle 22">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6212" y="43498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9A40AB-D8B8-42DC-A27C-C543EF7DCAD3}"/>
              </a:ext>
            </a:extLst>
          </p:cNvPr>
          <p:cNvSpPr txBox="1"/>
          <p:nvPr/>
        </p:nvSpPr>
        <p:spPr>
          <a:xfrm>
            <a:off x="6483230" y="779812"/>
            <a:ext cx="5542961" cy="1785104"/>
          </a:xfrm>
          <a:prstGeom prst="rect">
            <a:avLst/>
          </a:prstGeom>
          <a:noFill/>
        </p:spPr>
        <p:txBody>
          <a:bodyPr wrap="square" rtlCol="0">
            <a:spAutoFit/>
          </a:bodyPr>
          <a:lstStyle/>
          <a:p>
            <a:pPr>
              <a:spcAft>
                <a:spcPts val="600"/>
              </a:spcAft>
            </a:pPr>
            <a:r>
              <a:rPr lang="en-US" dirty="0">
                <a:latin typeface="Tahoma" panose="020B0604030504040204" pitchFamily="34" charset="0"/>
                <a:ea typeface="Tahoma" panose="020B0604030504040204" pitchFamily="34" charset="0"/>
                <a:cs typeface="Tahoma" panose="020B0604030504040204" pitchFamily="34" charset="0"/>
              </a:rPr>
              <a:t>Some of the individual rights you should have are: </a:t>
            </a:r>
          </a:p>
          <a:p>
            <a:pPr>
              <a:spcAft>
                <a:spcPts val="600"/>
              </a:spcAft>
            </a:pPr>
            <a:r>
              <a:rPr lang="en-US" dirty="0">
                <a:latin typeface="Tahoma" panose="020B0604030504040204" pitchFamily="34" charset="0"/>
                <a:ea typeface="Tahoma" panose="020B0604030504040204" pitchFamily="34" charset="0"/>
                <a:cs typeface="Tahoma" panose="020B0604030504040204" pitchFamily="34" charset="0"/>
              </a:rPr>
              <a:t>• being able to lock your doors </a:t>
            </a:r>
          </a:p>
          <a:p>
            <a:pPr>
              <a:spcAft>
                <a:spcPts val="600"/>
              </a:spcAft>
            </a:pPr>
            <a:r>
              <a:rPr lang="en-US" dirty="0">
                <a:latin typeface="Tahoma" panose="020B0604030504040204" pitchFamily="34" charset="0"/>
                <a:ea typeface="Tahoma" panose="020B0604030504040204" pitchFamily="34" charset="0"/>
                <a:cs typeface="Tahoma" panose="020B0604030504040204" pitchFamily="34" charset="0"/>
              </a:rPr>
              <a:t>• using the phone when you want </a:t>
            </a:r>
          </a:p>
          <a:p>
            <a:pPr>
              <a:spcAft>
                <a:spcPts val="600"/>
              </a:spcAft>
            </a:pPr>
            <a:r>
              <a:rPr lang="en-US" dirty="0">
                <a:latin typeface="Tahoma" panose="020B0604030504040204" pitchFamily="34" charset="0"/>
                <a:ea typeface="Tahoma" panose="020B0604030504040204" pitchFamily="34" charset="0"/>
                <a:cs typeface="Tahoma" panose="020B0604030504040204" pitchFamily="34" charset="0"/>
              </a:rPr>
              <a:t>• coming and going as you please </a:t>
            </a:r>
          </a:p>
          <a:p>
            <a:pPr>
              <a:spcAft>
                <a:spcPts val="600"/>
              </a:spcAft>
            </a:pPr>
            <a:r>
              <a:rPr lang="en-US" dirty="0">
                <a:latin typeface="Tahoma" panose="020B0604030504040204" pitchFamily="34" charset="0"/>
                <a:ea typeface="Tahoma" panose="020B0604030504040204" pitchFamily="34" charset="0"/>
                <a:cs typeface="Tahoma" panose="020B0604030504040204" pitchFamily="34" charset="0"/>
              </a:rPr>
              <a:t>• having time alone when you want </a:t>
            </a:r>
          </a:p>
        </p:txBody>
      </p:sp>
      <p:pic>
        <p:nvPicPr>
          <p:cNvPr id="6" name="Picture 5">
            <a:extLst>
              <a:ext uri="{FF2B5EF4-FFF2-40B4-BE49-F238E27FC236}">
                <a16:creationId xmlns:a16="http://schemas.microsoft.com/office/drawing/2014/main" id="{4C0D2A5D-9493-4212-A579-310FAD8226B7}"/>
              </a:ext>
            </a:extLst>
          </p:cNvPr>
          <p:cNvPicPr>
            <a:picLocks noChangeAspect="1"/>
          </p:cNvPicPr>
          <p:nvPr/>
        </p:nvPicPr>
        <p:blipFill>
          <a:blip r:embed="rId2"/>
          <a:stretch>
            <a:fillRect/>
          </a:stretch>
        </p:blipFill>
        <p:spPr>
          <a:xfrm>
            <a:off x="6341513" y="2864023"/>
            <a:ext cx="5426155" cy="2998392"/>
          </a:xfrm>
          <a:prstGeom prst="rect">
            <a:avLst/>
          </a:prstGeom>
        </p:spPr>
      </p:pic>
    </p:spTree>
    <p:extLst>
      <p:ext uri="{BB962C8B-B14F-4D97-AF65-F5344CB8AC3E}">
        <p14:creationId xmlns:p14="http://schemas.microsoft.com/office/powerpoint/2010/main" val="3178519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D412AD-9CF4-4510-97DC-34D6CC830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43467" y="691992"/>
            <a:ext cx="4025724" cy="552254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5A7649-5368-4008-85AA-022D959216CC}"/>
              </a:ext>
            </a:extLst>
          </p:cNvPr>
          <p:cNvSpPr>
            <a:spLocks noGrp="1"/>
          </p:cNvSpPr>
          <p:nvPr>
            <p:ph type="title"/>
          </p:nvPr>
        </p:nvSpPr>
        <p:spPr>
          <a:xfrm>
            <a:off x="1072055" y="1019503"/>
            <a:ext cx="3311938" cy="2065283"/>
          </a:xfrm>
        </p:spPr>
        <p:txBody>
          <a:bodyPr anchor="b">
            <a:normAutofit/>
          </a:bodyPr>
          <a:lstStyle/>
          <a:p>
            <a:r>
              <a:rPr lang="en-US" sz="3400" dirty="0">
                <a:solidFill>
                  <a:srgbClr val="FFFFFF"/>
                </a:solidFill>
                <a:latin typeface="Tahoma" panose="020B0604030504040204" pitchFamily="34" charset="0"/>
                <a:ea typeface="Tahoma" panose="020B0604030504040204" pitchFamily="34" charset="0"/>
                <a:cs typeface="Tahoma" panose="020B0604030504040204" pitchFamily="34" charset="0"/>
              </a:rPr>
              <a:t>INDEPENDENCE</a:t>
            </a:r>
          </a:p>
        </p:txBody>
      </p:sp>
      <p:cxnSp>
        <p:nvCxnSpPr>
          <p:cNvPr id="14" name="Straight Connector 13">
            <a:extLst>
              <a:ext uri="{FF2B5EF4-FFF2-40B4-BE49-F238E27FC236}">
                <a16:creationId xmlns:a16="http://schemas.microsoft.com/office/drawing/2014/main" id="{E8FC89CA-47F1-4934-B283-0E52680A1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20600" y="3163562"/>
            <a:ext cx="310896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FB36883-E118-4679-8D95-338FAC1A8BE6}"/>
              </a:ext>
            </a:extLst>
          </p:cNvPr>
          <p:cNvSpPr>
            <a:spLocks noGrp="1"/>
          </p:cNvSpPr>
          <p:nvPr>
            <p:ph idx="1"/>
          </p:nvPr>
        </p:nvSpPr>
        <p:spPr>
          <a:xfrm>
            <a:off x="1072056" y="3247282"/>
            <a:ext cx="3147848" cy="2521123"/>
          </a:xfrm>
        </p:spPr>
        <p:txBody>
          <a:bodyPr>
            <a:normAutofit/>
          </a:bodyPr>
          <a:lstStyle/>
          <a:p>
            <a:pPr marL="0" indent="0">
              <a:buNone/>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Independence means that you are in charge of making decisions about your life and what you want to do. These decisions include your daily activities, your surroundings, and the people you interact with.</a:t>
            </a:r>
          </a:p>
        </p:txBody>
      </p:sp>
      <p:sp>
        <p:nvSpPr>
          <p:cNvPr id="4" name="TextBox 3">
            <a:extLst>
              <a:ext uri="{FF2B5EF4-FFF2-40B4-BE49-F238E27FC236}">
                <a16:creationId xmlns:a16="http://schemas.microsoft.com/office/drawing/2014/main" id="{B39A40AB-D8B8-42DC-A27C-C543EF7DCAD3}"/>
              </a:ext>
            </a:extLst>
          </p:cNvPr>
          <p:cNvSpPr txBox="1"/>
          <p:nvPr/>
        </p:nvSpPr>
        <p:spPr>
          <a:xfrm>
            <a:off x="5351226" y="810100"/>
            <a:ext cx="5581815" cy="1431161"/>
          </a:xfrm>
          <a:prstGeom prst="rect">
            <a:avLst/>
          </a:prstGeom>
          <a:noFill/>
        </p:spPr>
        <p:txBody>
          <a:bodyPr wrap="square" rtlCol="0">
            <a:spAutoFit/>
          </a:bodyPr>
          <a:lstStyle/>
          <a:p>
            <a:pPr>
              <a:spcAft>
                <a:spcPts val="600"/>
              </a:spcAft>
            </a:pPr>
            <a:r>
              <a:rPr lang="en-US" dirty="0"/>
              <a:t>Some examples of independence are: </a:t>
            </a:r>
          </a:p>
          <a:p>
            <a:pPr>
              <a:spcAft>
                <a:spcPts val="600"/>
              </a:spcAft>
            </a:pPr>
            <a:r>
              <a:rPr lang="en-US" dirty="0"/>
              <a:t>• setting your own schedule </a:t>
            </a:r>
          </a:p>
          <a:p>
            <a:pPr>
              <a:spcAft>
                <a:spcPts val="600"/>
              </a:spcAft>
            </a:pPr>
            <a:r>
              <a:rPr lang="en-US" dirty="0"/>
              <a:t>• choosing where you want to go </a:t>
            </a:r>
          </a:p>
          <a:p>
            <a:pPr>
              <a:spcAft>
                <a:spcPts val="600"/>
              </a:spcAft>
            </a:pPr>
            <a:r>
              <a:rPr lang="en-US" dirty="0"/>
              <a:t>• controlling your own budget</a:t>
            </a:r>
          </a:p>
        </p:txBody>
      </p:sp>
      <p:pic>
        <p:nvPicPr>
          <p:cNvPr id="5" name="Picture 4">
            <a:extLst>
              <a:ext uri="{FF2B5EF4-FFF2-40B4-BE49-F238E27FC236}">
                <a16:creationId xmlns:a16="http://schemas.microsoft.com/office/drawing/2014/main" id="{C116AF5B-2230-459D-B00C-DCA14E428DC2}"/>
              </a:ext>
            </a:extLst>
          </p:cNvPr>
          <p:cNvPicPr>
            <a:picLocks noChangeAspect="1"/>
          </p:cNvPicPr>
          <p:nvPr/>
        </p:nvPicPr>
        <p:blipFill>
          <a:blip r:embed="rId2"/>
          <a:stretch>
            <a:fillRect/>
          </a:stretch>
        </p:blipFill>
        <p:spPr>
          <a:xfrm>
            <a:off x="5050834" y="2447925"/>
            <a:ext cx="6631599" cy="4105275"/>
          </a:xfrm>
          <a:prstGeom prst="rect">
            <a:avLst/>
          </a:prstGeom>
        </p:spPr>
      </p:pic>
    </p:spTree>
    <p:extLst>
      <p:ext uri="{BB962C8B-B14F-4D97-AF65-F5344CB8AC3E}">
        <p14:creationId xmlns:p14="http://schemas.microsoft.com/office/powerpoint/2010/main" val="3171212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70646D-85C2-493E-8E47-5E23805CD45A}"/>
              </a:ext>
            </a:extLst>
          </p:cNvPr>
          <p:cNvSpPr>
            <a:spLocks noGrp="1"/>
          </p:cNvSpPr>
          <p:nvPr>
            <p:ph type="title"/>
          </p:nvPr>
        </p:nvSpPr>
        <p:spPr>
          <a:xfrm>
            <a:off x="554804" y="600001"/>
            <a:ext cx="3771206" cy="1630440"/>
          </a:xfrm>
        </p:spPr>
        <p:txBody>
          <a:bodyPr anchor="ctr">
            <a:normAutofit/>
          </a:bodyPr>
          <a:lstStyle/>
          <a:p>
            <a:r>
              <a:rPr lang="en-US" sz="3400" dirty="0">
                <a:solidFill>
                  <a:schemeClr val="bg1"/>
                </a:solidFill>
                <a:latin typeface="Tahoma" panose="020B0604030504040204" pitchFamily="34" charset="0"/>
                <a:ea typeface="Tahoma" panose="020B0604030504040204" pitchFamily="34" charset="0"/>
                <a:cs typeface="Tahoma" panose="020B0604030504040204" pitchFamily="34" charset="0"/>
              </a:rPr>
              <a:t>Tell Your Story</a:t>
            </a:r>
          </a:p>
        </p:txBody>
      </p:sp>
      <p:grpSp>
        <p:nvGrpSpPr>
          <p:cNvPr id="73" name="Group 72">
            <a:extLst>
              <a:ext uri="{FF2B5EF4-FFF2-40B4-BE49-F238E27FC236}">
                <a16:creationId xmlns:a16="http://schemas.microsoft.com/office/drawing/2014/main" id="{F763482E-C6B0-4F8D-90FE-76C25B1BF7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737776"/>
            <a:ext cx="242107" cy="1340860"/>
            <a:chOff x="56167" y="899960"/>
            <a:chExt cx="242107" cy="1340860"/>
          </a:xfrm>
        </p:grpSpPr>
        <p:sp>
          <p:nvSpPr>
            <p:cNvPr id="74" name="Rectangle 2">
              <a:extLst>
                <a:ext uri="{FF2B5EF4-FFF2-40B4-BE49-F238E27FC236}">
                  <a16:creationId xmlns:a16="http://schemas.microsoft.com/office/drawing/2014/main" id="{129B062B-A95D-44CF-8B39-3F512A3CB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59">
              <a:extLst>
                <a:ext uri="{FF2B5EF4-FFF2-40B4-BE49-F238E27FC236}">
                  <a16:creationId xmlns:a16="http://schemas.microsoft.com/office/drawing/2014/main" id="{AAFA0D29-6110-416E-88A2-7FE5D20A1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2">
              <a:extLst>
                <a:ext uri="{FF2B5EF4-FFF2-40B4-BE49-F238E27FC236}">
                  <a16:creationId xmlns:a16="http://schemas.microsoft.com/office/drawing/2014/main" id="{6B53A87A-F27C-403F-89E6-5F9C7BF1D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59">
              <a:extLst>
                <a:ext uri="{FF2B5EF4-FFF2-40B4-BE49-F238E27FC236}">
                  <a16:creationId xmlns:a16="http://schemas.microsoft.com/office/drawing/2014/main" id="{E9F992CA-17ED-4498-917B-82248E234B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2">
              <a:extLst>
                <a:ext uri="{FF2B5EF4-FFF2-40B4-BE49-F238E27FC236}">
                  <a16:creationId xmlns:a16="http://schemas.microsoft.com/office/drawing/2014/main" id="{CCE48BBE-46D0-4D42-B76F-82EA8F3B6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59">
              <a:extLst>
                <a:ext uri="{FF2B5EF4-FFF2-40B4-BE49-F238E27FC236}">
                  <a16:creationId xmlns:a16="http://schemas.microsoft.com/office/drawing/2014/main" id="{2B60A21C-F925-4D53-9B82-2A54BD825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2">
              <a:extLst>
                <a:ext uri="{FF2B5EF4-FFF2-40B4-BE49-F238E27FC236}">
                  <a16:creationId xmlns:a16="http://schemas.microsoft.com/office/drawing/2014/main" id="{F53E30A8-7102-40D6-A663-9858ED106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59">
              <a:extLst>
                <a:ext uri="{FF2B5EF4-FFF2-40B4-BE49-F238E27FC236}">
                  <a16:creationId xmlns:a16="http://schemas.microsoft.com/office/drawing/2014/main" id="{8FABC48A-DD76-4A1F-8D69-085FB47FA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2">
              <a:extLst>
                <a:ext uri="{FF2B5EF4-FFF2-40B4-BE49-F238E27FC236}">
                  <a16:creationId xmlns:a16="http://schemas.microsoft.com/office/drawing/2014/main" id="{21429B45-62BB-4C66-9F32-F4474D01F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59">
              <a:extLst>
                <a:ext uri="{FF2B5EF4-FFF2-40B4-BE49-F238E27FC236}">
                  <a16:creationId xmlns:a16="http://schemas.microsoft.com/office/drawing/2014/main" id="{6F8ED381-4DC0-432C-9E67-41B64DDBB4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2">
              <a:extLst>
                <a:ext uri="{FF2B5EF4-FFF2-40B4-BE49-F238E27FC236}">
                  <a16:creationId xmlns:a16="http://schemas.microsoft.com/office/drawing/2014/main" id="{22C864E8-53DE-4D7E-845A-0AB035EF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59">
              <a:extLst>
                <a:ext uri="{FF2B5EF4-FFF2-40B4-BE49-F238E27FC236}">
                  <a16:creationId xmlns:a16="http://schemas.microsoft.com/office/drawing/2014/main" id="{F907663A-C35E-4E4E-86D3-EDE6C39E1F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2">
              <a:extLst>
                <a:ext uri="{FF2B5EF4-FFF2-40B4-BE49-F238E27FC236}">
                  <a16:creationId xmlns:a16="http://schemas.microsoft.com/office/drawing/2014/main" id="{29FA51B0-D541-425F-B6B7-A0D8929EF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59">
              <a:extLst>
                <a:ext uri="{FF2B5EF4-FFF2-40B4-BE49-F238E27FC236}">
                  <a16:creationId xmlns:a16="http://schemas.microsoft.com/office/drawing/2014/main" id="{86A9FEBF-8037-4D08-BCB0-C5D294A2B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a:extLst>
                <a:ext uri="{FF2B5EF4-FFF2-40B4-BE49-F238E27FC236}">
                  <a16:creationId xmlns:a16="http://schemas.microsoft.com/office/drawing/2014/main" id="{CC11EA10-D9DC-4A52-B789-8CD67A55C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59">
              <a:extLst>
                <a:ext uri="{FF2B5EF4-FFF2-40B4-BE49-F238E27FC236}">
                  <a16:creationId xmlns:a16="http://schemas.microsoft.com/office/drawing/2014/main" id="{338DE07B-B730-4132-83B4-44986FED7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2">
              <a:extLst>
                <a:ext uri="{FF2B5EF4-FFF2-40B4-BE49-F238E27FC236}">
                  <a16:creationId xmlns:a16="http://schemas.microsoft.com/office/drawing/2014/main" id="{6697E973-A918-4FD8-9A4C-5B13A5B65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59">
              <a:extLst>
                <a:ext uri="{FF2B5EF4-FFF2-40B4-BE49-F238E27FC236}">
                  <a16:creationId xmlns:a16="http://schemas.microsoft.com/office/drawing/2014/main" id="{AA4CD7CC-D5FB-4427-A6D4-D594E979E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2">
              <a:extLst>
                <a:ext uri="{FF2B5EF4-FFF2-40B4-BE49-F238E27FC236}">
                  <a16:creationId xmlns:a16="http://schemas.microsoft.com/office/drawing/2014/main" id="{DFC90C0F-5A62-47A8-B06E-2F6D61E7B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59">
              <a:extLst>
                <a:ext uri="{FF2B5EF4-FFF2-40B4-BE49-F238E27FC236}">
                  <a16:creationId xmlns:a16="http://schemas.microsoft.com/office/drawing/2014/main" id="{7BF589B4-EC07-4428-B4C9-09EB55FA2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descr="Image result for people with disabilities">
            <a:extLst>
              <a:ext uri="{FF2B5EF4-FFF2-40B4-BE49-F238E27FC236}">
                <a16:creationId xmlns:a16="http://schemas.microsoft.com/office/drawing/2014/main" id="{A4DDFC59-E880-4637-B6EA-D151A65670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79" r="10575" b="-1"/>
          <a:stretch/>
        </p:blipFill>
        <p:spPr bwMode="auto">
          <a:xfrm>
            <a:off x="4636008" y="10"/>
            <a:ext cx="7555992" cy="6857990"/>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40714"/>
            <a:ext cx="5291468" cy="4217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DE9C9DE-433B-43AE-956D-DD0D022DBC1C}"/>
              </a:ext>
            </a:extLst>
          </p:cNvPr>
          <p:cNvSpPr>
            <a:spLocks noGrp="1"/>
          </p:cNvSpPr>
          <p:nvPr>
            <p:ph idx="1"/>
          </p:nvPr>
        </p:nvSpPr>
        <p:spPr>
          <a:xfrm>
            <a:off x="597408" y="3048670"/>
            <a:ext cx="4282817" cy="3123466"/>
          </a:xfrm>
        </p:spPr>
        <p:txBody>
          <a:bodyPr anchor="ctr">
            <a:normAutofit/>
          </a:bodyPr>
          <a:lstStyle/>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Your stories and experiences are among the most powerful tools for change. Sharing them effectively with professionals, legislators and other advocates can make a big impact. </a:t>
            </a:r>
          </a:p>
        </p:txBody>
      </p:sp>
      <p:sp>
        <p:nvSpPr>
          <p:cNvPr id="97" name="Rectangle 96">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216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229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E4051-ADB5-4E6B-A04A-4DBB5C058670}"/>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Personal Public Comment Example </a:t>
            </a:r>
          </a:p>
        </p:txBody>
      </p:sp>
      <p:pic>
        <p:nvPicPr>
          <p:cNvPr id="4" name="Picture 3">
            <a:extLst>
              <a:ext uri="{FF2B5EF4-FFF2-40B4-BE49-F238E27FC236}">
                <a16:creationId xmlns:a16="http://schemas.microsoft.com/office/drawing/2014/main" id="{797B80CB-22EF-4458-B48E-512A82313C08}"/>
              </a:ext>
            </a:extLst>
          </p:cNvPr>
          <p:cNvPicPr>
            <a:picLocks noChangeAspect="1"/>
          </p:cNvPicPr>
          <p:nvPr/>
        </p:nvPicPr>
        <p:blipFill rotWithShape="1">
          <a:blip r:embed="rId2"/>
          <a:srcRect l="623" t="1860" r="1960" b="1820"/>
          <a:stretch/>
        </p:blipFill>
        <p:spPr>
          <a:xfrm>
            <a:off x="3323177" y="1905712"/>
            <a:ext cx="8145280" cy="4116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7C07BDE3-A4DF-4BE8-BE54-3D3010DFF074}"/>
              </a:ext>
            </a:extLst>
          </p:cNvPr>
          <p:cNvSpPr/>
          <p:nvPr/>
        </p:nvSpPr>
        <p:spPr>
          <a:xfrm>
            <a:off x="432987" y="1926280"/>
            <a:ext cx="2916964" cy="3970318"/>
          </a:xfrm>
          <a:prstGeom prst="rect">
            <a:avLst/>
          </a:prstGeom>
        </p:spPr>
        <p:txBody>
          <a:bodyPr wrap="square">
            <a:spAutoFit/>
          </a:bodyPr>
          <a:lstStyle/>
          <a:p>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Use the “Hook, Line and Sinker” Approach: </a:t>
            </a:r>
          </a:p>
          <a:p>
            <a:endParaRPr lang="en-US"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b="1" dirty="0">
                <a:solidFill>
                  <a:srgbClr val="4471C4"/>
                </a:solidFill>
                <a:latin typeface="Tahoma" panose="020B0604030504040204" pitchFamily="34" charset="0"/>
                <a:ea typeface="Tahoma" panose="020B0604030504040204" pitchFamily="34" charset="0"/>
                <a:cs typeface="Tahoma" panose="020B0604030504040204" pitchFamily="34" charset="0"/>
              </a:rPr>
              <a:t>Hook: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Details about you or your family (including your disability, where you live, etc.) </a:t>
            </a:r>
          </a:p>
          <a:p>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b="1" dirty="0">
                <a:solidFill>
                  <a:srgbClr val="4471C4"/>
                </a:solidFill>
                <a:latin typeface="Tahoma" panose="020B0604030504040204" pitchFamily="34" charset="0"/>
                <a:ea typeface="Tahoma" panose="020B0604030504040204" pitchFamily="34" charset="0"/>
                <a:cs typeface="Tahoma" panose="020B0604030504040204" pitchFamily="34" charset="0"/>
              </a:rPr>
              <a:t>Line: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Your main concern (and a specific story or fact that shows the problem) </a:t>
            </a:r>
          </a:p>
          <a:p>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b="1" dirty="0">
                <a:solidFill>
                  <a:srgbClr val="4471C4"/>
                </a:solidFill>
                <a:latin typeface="Tahoma" panose="020B0604030504040204" pitchFamily="34" charset="0"/>
                <a:ea typeface="Tahoma" panose="020B0604030504040204" pitchFamily="34" charset="0"/>
                <a:cs typeface="Tahoma" panose="020B0604030504040204" pitchFamily="34" charset="0"/>
              </a:rPr>
              <a:t>Sinker: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What you want changed and how you want it changed </a:t>
            </a:r>
          </a:p>
        </p:txBody>
      </p:sp>
    </p:spTree>
    <p:extLst>
      <p:ext uri="{BB962C8B-B14F-4D97-AF65-F5344CB8AC3E}">
        <p14:creationId xmlns:p14="http://schemas.microsoft.com/office/powerpoint/2010/main" val="1413564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4" name="Rectangle 136">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mage result for policy">
            <a:extLst>
              <a:ext uri="{FF2B5EF4-FFF2-40B4-BE49-F238E27FC236}">
                <a16:creationId xmlns:a16="http://schemas.microsoft.com/office/drawing/2014/main" id="{DEF52253-AF81-4242-91E1-3E273775F93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59" r="6851"/>
          <a:stretch/>
        </p:blipFill>
        <p:spPr bwMode="auto">
          <a:xfrm>
            <a:off x="606719" y="-1"/>
            <a:ext cx="11585281" cy="6857999"/>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138">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B1ACE2-4B80-415D-AB94-8C0668DE2836}"/>
              </a:ext>
            </a:extLst>
          </p:cNvPr>
          <p:cNvSpPr>
            <a:spLocks noGrp="1"/>
          </p:cNvSpPr>
          <p:nvPr>
            <p:ph type="title"/>
          </p:nvPr>
        </p:nvSpPr>
        <p:spPr>
          <a:xfrm>
            <a:off x="1036684" y="1152144"/>
            <a:ext cx="3953501" cy="3072393"/>
          </a:xfrm>
          <a:solidFill>
            <a:schemeClr val="bg1"/>
          </a:solidFill>
        </p:spPr>
        <p:txBody>
          <a:bodyPr vert="horz" lIns="91440" tIns="45720" rIns="91440" bIns="45720" rtlCol="0" anchor="b">
            <a:normAutofit/>
          </a:bodyPr>
          <a:lstStyle/>
          <a:p>
            <a:r>
              <a:rPr lang="en-US" sz="5200" b="1" dirty="0">
                <a:latin typeface="Tahoma" panose="020B0604030504040204" pitchFamily="34" charset="0"/>
                <a:ea typeface="Tahoma" panose="020B0604030504040204" pitchFamily="34" charset="0"/>
                <a:cs typeface="Tahoma" panose="020B0604030504040204" pitchFamily="34" charset="0"/>
              </a:rPr>
              <a:t>Policy Specific Public Comment</a:t>
            </a:r>
          </a:p>
        </p:txBody>
      </p:sp>
      <p:sp>
        <p:nvSpPr>
          <p:cNvPr id="2056" name="Rectangle 14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44"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Rectangle 164">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1890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DB13B1-CE1F-4240-AFD6-64BFB21C5335}"/>
              </a:ext>
            </a:extLst>
          </p:cNvPr>
          <p:cNvSpPr>
            <a:spLocks noGrp="1"/>
          </p:cNvSpPr>
          <p:nvPr>
            <p:ph type="title"/>
          </p:nvPr>
        </p:nvSpPr>
        <p:spPr>
          <a:xfrm>
            <a:off x="220718" y="1072055"/>
            <a:ext cx="3516672" cy="4704277"/>
          </a:xfrm>
        </p:spPr>
        <p:txBody>
          <a:bodyPr vert="horz" lIns="91440" tIns="45720" rIns="91440" bIns="45720" rtlCol="0" anchor="t">
            <a:normAutofit/>
          </a:bodyPr>
          <a:lstStyle/>
          <a:p>
            <a:r>
              <a:rPr lang="en-US" sz="4000" kern="1200" dirty="0">
                <a:solidFill>
                  <a:srgbClr val="FFFFFF"/>
                </a:solidFill>
                <a:latin typeface="Tahoma" panose="020B0604030504040204" pitchFamily="34" charset="0"/>
                <a:ea typeface="Tahoma" panose="020B0604030504040204" pitchFamily="34" charset="0"/>
                <a:cs typeface="Tahoma" panose="020B0604030504040204" pitchFamily="34" charset="0"/>
              </a:rPr>
              <a:t>Specific Points in  Current STP:</a:t>
            </a:r>
            <a:br>
              <a:rPr lang="en-US" sz="40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40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4000" b="1" kern="1200" dirty="0">
                <a:solidFill>
                  <a:srgbClr val="FFFFFF"/>
                </a:solidFill>
                <a:latin typeface="Tahoma" panose="020B0604030504040204" pitchFamily="34" charset="0"/>
                <a:ea typeface="Tahoma" panose="020B0604030504040204" pitchFamily="34" charset="0"/>
                <a:cs typeface="Tahoma" panose="020B0604030504040204" pitchFamily="34" charset="0"/>
              </a:rPr>
              <a:t>Assessing Settings</a:t>
            </a:r>
          </a:p>
        </p:txBody>
      </p:sp>
      <p:sp>
        <p:nvSpPr>
          <p:cNvPr id="3" name="Content Placeholder 2">
            <a:extLst>
              <a:ext uri="{FF2B5EF4-FFF2-40B4-BE49-F238E27FC236}">
                <a16:creationId xmlns:a16="http://schemas.microsoft.com/office/drawing/2014/main" id="{B2223841-0108-4CF3-8561-C9364B444455}"/>
              </a:ext>
            </a:extLst>
          </p:cNvPr>
          <p:cNvSpPr>
            <a:spLocks noGrp="1"/>
          </p:cNvSpPr>
          <p:nvPr>
            <p:ph idx="1"/>
          </p:nvPr>
        </p:nvSpPr>
        <p:spPr>
          <a:xfrm>
            <a:off x="4059050" y="1517846"/>
            <a:ext cx="3749088" cy="4704278"/>
          </a:xfrm>
        </p:spPr>
        <p:txBody>
          <a:bodyPr vert="horz" lIns="91440" tIns="45720" rIns="91440" bIns="45720" rtlCol="0">
            <a:normAutofit/>
          </a:bodyPr>
          <a:lstStyle/>
          <a:p>
            <a:pPr marL="0" indent="0">
              <a:buNone/>
            </a:pPr>
            <a:r>
              <a:rPr lang="en-US" sz="2000" dirty="0">
                <a:latin typeface="Tahoma" panose="020B0604030504040204" pitchFamily="34" charset="0"/>
                <a:ea typeface="Tahoma" panose="020B0604030504040204" pitchFamily="34" charset="0"/>
                <a:cs typeface="Tahoma" panose="020B0604030504040204" pitchFamily="34" charset="0"/>
              </a:rPr>
              <a:t>According to STP:  </a:t>
            </a:r>
          </a:p>
          <a:p>
            <a:pPr marL="0" indent="0">
              <a:buNone/>
            </a:pPr>
            <a:endParaRPr lang="en-US" sz="20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000" dirty="0">
                <a:latin typeface="Tahoma" panose="020B0604030504040204" pitchFamily="34" charset="0"/>
                <a:ea typeface="Tahoma" panose="020B0604030504040204" pitchFamily="34" charset="0"/>
                <a:cs typeface="Tahoma" panose="020B0604030504040204" pitchFamily="34" charset="0"/>
              </a:rPr>
              <a:t>All Community Day Service agencies serving </a:t>
            </a:r>
            <a:r>
              <a:rPr lang="en-US" sz="2000" b="1" dirty="0">
                <a:latin typeface="Tahoma" panose="020B0604030504040204" pitchFamily="34" charset="0"/>
                <a:ea typeface="Tahoma" panose="020B0604030504040204" pitchFamily="34" charset="0"/>
                <a:cs typeface="Tahoma" panose="020B0604030504040204" pitchFamily="34" charset="0"/>
              </a:rPr>
              <a:t>100 or more </a:t>
            </a:r>
            <a:r>
              <a:rPr lang="en-US" sz="2000" dirty="0">
                <a:latin typeface="Tahoma" panose="020B0604030504040204" pitchFamily="34" charset="0"/>
                <a:ea typeface="Tahoma" panose="020B0604030504040204" pitchFamily="34" charset="0"/>
                <a:cs typeface="Tahoma" panose="020B0604030504040204" pitchFamily="34" charset="0"/>
              </a:rPr>
              <a:t>individuals in one building, will be assessed to ensure they meet the qualities of home and community-based settings </a:t>
            </a:r>
          </a:p>
        </p:txBody>
      </p:sp>
      <p:cxnSp>
        <p:nvCxnSpPr>
          <p:cNvPr id="19" name="Straight Connector 18">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2E1AB7E-E6D9-459E-BBA3-A60DCDFB70F3}"/>
              </a:ext>
            </a:extLst>
          </p:cNvPr>
          <p:cNvSpPr txBox="1"/>
          <p:nvPr/>
        </p:nvSpPr>
        <p:spPr>
          <a:xfrm>
            <a:off x="7903779" y="609600"/>
            <a:ext cx="4067503" cy="5612524"/>
          </a:xfrm>
          <a:prstGeom prst="rect">
            <a:avLst/>
          </a:prstGeom>
        </p:spPr>
        <p:txBody>
          <a:bodyPr vert="horz" lIns="91440" tIns="45720" rIns="91440" bIns="45720" rtlCol="0">
            <a:normAutofit/>
          </a:bodyPr>
          <a:lstStyle/>
          <a:p>
            <a:pPr>
              <a:lnSpc>
                <a:spcPct val="90000"/>
              </a:lnSpc>
              <a:spcAft>
                <a:spcPts val="600"/>
              </a:spcAft>
            </a:pPr>
            <a:r>
              <a:rPr lang="en-US" sz="1600" b="1" dirty="0">
                <a:latin typeface="Tahoma" panose="020B0604030504040204" pitchFamily="34" charset="0"/>
                <a:ea typeface="Tahoma" panose="020B0604030504040204" pitchFamily="34" charset="0"/>
                <a:cs typeface="Tahoma" panose="020B0604030504040204" pitchFamily="34" charset="0"/>
              </a:rPr>
              <a:t>Analysis:  </a:t>
            </a:r>
            <a:r>
              <a:rPr lang="en-US" sz="1600" dirty="0">
                <a:latin typeface="Tahoma" panose="020B0604030504040204" pitchFamily="34" charset="0"/>
                <a:ea typeface="Tahoma" panose="020B0604030504040204" pitchFamily="34" charset="0"/>
                <a:cs typeface="Tahoma" panose="020B0604030504040204" pitchFamily="34" charset="0"/>
              </a:rPr>
              <a:t>Every HCBS setting in IL will need to be compliant, therefore every HCBS setting in IL needs to be assessed as to whether they meet the standards set forth in the rule.</a:t>
            </a:r>
          </a:p>
          <a:p>
            <a:pPr>
              <a:lnSpc>
                <a:spcPct val="90000"/>
              </a:lnSpc>
              <a:spcAft>
                <a:spcPts val="600"/>
              </a:spcAft>
            </a:pPr>
            <a:endParaRPr lang="en-US" sz="1600" dirty="0">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1600" b="1" dirty="0">
                <a:latin typeface="Tahoma" panose="020B0604030504040204" pitchFamily="34" charset="0"/>
                <a:ea typeface="Tahoma" panose="020B0604030504040204" pitchFamily="34" charset="0"/>
                <a:cs typeface="Tahoma" panose="020B0604030504040204" pitchFamily="34" charset="0"/>
              </a:rPr>
              <a:t>EXAMPLE COMMENT:  </a:t>
            </a:r>
            <a:r>
              <a:rPr lang="en-US" sz="1600" dirty="0">
                <a:latin typeface="Tahoma" panose="020B0604030504040204" pitchFamily="34" charset="0"/>
                <a:ea typeface="Tahoma" panose="020B0604030504040204" pitchFamily="34" charset="0"/>
                <a:cs typeface="Tahoma" panose="020B0604030504040204" pitchFamily="34" charset="0"/>
              </a:rPr>
              <a:t>We agree that all settings of 100 or more should be reviewed and that is a place to START.  There should be a detailed plan as to how every setting in IL will be assessed as to their compliance with the settings rule either through review directly related to this process or through other regular review schedules as soon as possible to ensure that if a setting needs a lot of remediation there is a plan to do so that gets the setting into compliance before the 2022 deadline.</a:t>
            </a:r>
          </a:p>
          <a:p>
            <a:pPr indent="-228600">
              <a:lnSpc>
                <a:spcPct val="90000"/>
              </a:lnSpc>
              <a:spcAft>
                <a:spcPts val="600"/>
              </a:spcAft>
              <a:buFont typeface="Arial" panose="020B0604020202020204" pitchFamily="34" charset="0"/>
              <a:buChar char="•"/>
            </a:pPr>
            <a:endParaRPr lang="en-US" sz="1600" dirty="0">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1600" b="1" dirty="0">
                <a:latin typeface="Tahoma" panose="020B0604030504040204" pitchFamily="34" charset="0"/>
                <a:ea typeface="Tahoma" panose="020B0604030504040204" pitchFamily="34" charset="0"/>
                <a:cs typeface="Tahoma" panose="020B0604030504040204" pitchFamily="34" charset="0"/>
              </a:rPr>
              <a:t>Simply Put:  </a:t>
            </a:r>
            <a:r>
              <a:rPr lang="en-US" sz="1600" dirty="0">
                <a:latin typeface="Tahoma" panose="020B0604030504040204" pitchFamily="34" charset="0"/>
                <a:ea typeface="Tahoma" panose="020B0604030504040204" pitchFamily="34" charset="0"/>
                <a:cs typeface="Tahoma" panose="020B0604030504040204" pitchFamily="34" charset="0"/>
              </a:rPr>
              <a:t>Review </a:t>
            </a:r>
            <a:r>
              <a:rPr lang="en-US" sz="1600" b="1" u="sng" dirty="0">
                <a:latin typeface="Tahoma" panose="020B0604030504040204" pitchFamily="34" charset="0"/>
                <a:ea typeface="Tahoma" panose="020B0604030504040204" pitchFamily="34" charset="0"/>
                <a:cs typeface="Tahoma" panose="020B0604030504040204" pitchFamily="34" charset="0"/>
              </a:rPr>
              <a:t>ALL</a:t>
            </a:r>
            <a:r>
              <a:rPr lang="en-US" sz="1600" dirty="0">
                <a:latin typeface="Tahoma" panose="020B0604030504040204" pitchFamily="34" charset="0"/>
                <a:ea typeface="Tahoma" panose="020B0604030504040204" pitchFamily="34" charset="0"/>
                <a:cs typeface="Tahoma" panose="020B0604030504040204" pitchFamily="34" charset="0"/>
              </a:rPr>
              <a:t> settings!</a:t>
            </a:r>
          </a:p>
          <a:p>
            <a:pPr indent="-228600">
              <a:lnSpc>
                <a:spcPct val="90000"/>
              </a:lnSpc>
              <a:spcAft>
                <a:spcPts val="600"/>
              </a:spcAft>
              <a:buFont typeface="Arial" panose="020B0604020202020204" pitchFamily="34" charset="0"/>
              <a:buChar char="•"/>
            </a:pPr>
            <a:endParaRPr lang="en-US" sz="1300" dirty="0"/>
          </a:p>
        </p:txBody>
      </p:sp>
    </p:spTree>
    <p:extLst>
      <p:ext uri="{BB962C8B-B14F-4D97-AF65-F5344CB8AC3E}">
        <p14:creationId xmlns:p14="http://schemas.microsoft.com/office/powerpoint/2010/main" val="4088656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ight Triangle 2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DB13B1-CE1F-4240-AFD6-64BFB21C5335}"/>
              </a:ext>
            </a:extLst>
          </p:cNvPr>
          <p:cNvSpPr>
            <a:spLocks noGrp="1"/>
          </p:cNvSpPr>
          <p:nvPr>
            <p:ph type="title"/>
          </p:nvPr>
        </p:nvSpPr>
        <p:spPr>
          <a:xfrm>
            <a:off x="1006900" y="1188637"/>
            <a:ext cx="3141430" cy="4480726"/>
          </a:xfrm>
        </p:spPr>
        <p:txBody>
          <a:bodyPr>
            <a:normAutofit/>
          </a:bodyPr>
          <a:lstStyle/>
          <a:p>
            <a:pPr algn="r"/>
            <a:br>
              <a:rPr lang="en-US" sz="4100" dirty="0"/>
            </a:br>
            <a:r>
              <a:rPr lang="en-US" sz="4100" dirty="0">
                <a:latin typeface="Tahoma" panose="020B0604030504040204" pitchFamily="34" charset="0"/>
                <a:ea typeface="Tahoma" panose="020B0604030504040204" pitchFamily="34" charset="0"/>
                <a:cs typeface="Tahoma" panose="020B0604030504040204" pitchFamily="34" charset="0"/>
              </a:rPr>
              <a:t>Specific Points in Current STP:</a:t>
            </a:r>
            <a:br>
              <a:rPr lang="en-US" sz="4100" dirty="0">
                <a:latin typeface="Tahoma" panose="020B0604030504040204" pitchFamily="34" charset="0"/>
                <a:ea typeface="Tahoma" panose="020B0604030504040204" pitchFamily="34" charset="0"/>
                <a:cs typeface="Tahoma" panose="020B0604030504040204" pitchFamily="34" charset="0"/>
              </a:rPr>
            </a:br>
            <a:r>
              <a:rPr lang="en-US" sz="4100" dirty="0">
                <a:latin typeface="Tahoma" panose="020B0604030504040204" pitchFamily="34" charset="0"/>
                <a:ea typeface="Tahoma" panose="020B0604030504040204" pitchFamily="34" charset="0"/>
                <a:cs typeface="Tahoma" panose="020B0604030504040204" pitchFamily="34" charset="0"/>
              </a:rPr>
              <a:t> </a:t>
            </a:r>
            <a:br>
              <a:rPr lang="en-US" sz="4100" dirty="0">
                <a:latin typeface="Tahoma" panose="020B0604030504040204" pitchFamily="34" charset="0"/>
                <a:ea typeface="Tahoma" panose="020B0604030504040204" pitchFamily="34" charset="0"/>
                <a:cs typeface="Tahoma" panose="020B0604030504040204" pitchFamily="34" charset="0"/>
              </a:rPr>
            </a:br>
            <a:r>
              <a:rPr lang="en-US" sz="4100" dirty="0">
                <a:latin typeface="Tahoma" panose="020B0604030504040204" pitchFamily="34" charset="0"/>
                <a:ea typeface="Tahoma" panose="020B0604030504040204" pitchFamily="34" charset="0"/>
                <a:cs typeface="Tahoma" panose="020B0604030504040204" pitchFamily="34" charset="0"/>
              </a:rPr>
              <a:t> </a:t>
            </a:r>
            <a:r>
              <a:rPr lang="en-US" sz="4100" b="1" dirty="0">
                <a:latin typeface="Tahoma" panose="020B0604030504040204" pitchFamily="34" charset="0"/>
                <a:ea typeface="Tahoma" panose="020B0604030504040204" pitchFamily="34" charset="0"/>
                <a:cs typeface="Tahoma" panose="020B0604030504040204" pitchFamily="34" charset="0"/>
              </a:rPr>
              <a:t>Assessing Settings </a:t>
            </a:r>
          </a:p>
        </p:txBody>
      </p:sp>
      <p:cxnSp>
        <p:nvCxnSpPr>
          <p:cNvPr id="32" name="Straight Connector 31">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2223841-0108-4CF3-8561-C9364B444455}"/>
              </a:ext>
            </a:extLst>
          </p:cNvPr>
          <p:cNvSpPr>
            <a:spLocks noGrp="1"/>
          </p:cNvSpPr>
          <p:nvPr>
            <p:ph idx="1"/>
          </p:nvPr>
        </p:nvSpPr>
        <p:spPr>
          <a:xfrm>
            <a:off x="4513456" y="1095504"/>
            <a:ext cx="6699258" cy="4832330"/>
          </a:xfrm>
        </p:spPr>
        <p:txBody>
          <a:bodyPr anchor="ctr">
            <a:noAutofit/>
          </a:bodyPr>
          <a:lstStyle/>
          <a:p>
            <a:pPr marL="0" indent="0">
              <a:buNone/>
            </a:pPr>
            <a:r>
              <a:rPr lang="en-US" sz="2000" b="1" dirty="0">
                <a:latin typeface="Tahoma" panose="020B0604030504040204" pitchFamily="34" charset="0"/>
                <a:ea typeface="Tahoma" panose="020B0604030504040204" pitchFamily="34" charset="0"/>
                <a:cs typeface="Tahoma" panose="020B0604030504040204" pitchFamily="34" charset="0"/>
              </a:rPr>
              <a:t>According to STP 78% of HCBS Settings require no remediation to comply with new HCBS Settings rules.   </a:t>
            </a:r>
          </a:p>
          <a:p>
            <a:pPr marL="0" indent="0">
              <a:buNone/>
            </a:pPr>
            <a:r>
              <a:rPr lang="en-US" sz="1600" b="1" dirty="0">
                <a:latin typeface="Tahoma" panose="020B0604030504040204" pitchFamily="34" charset="0"/>
                <a:ea typeface="Tahoma" panose="020B0604030504040204" pitchFamily="34" charset="0"/>
                <a:cs typeface="Tahoma" panose="020B0604030504040204" pitchFamily="34" charset="0"/>
              </a:rPr>
              <a:t>Analysis:  </a:t>
            </a:r>
            <a:r>
              <a:rPr lang="en-US" sz="1600" dirty="0">
                <a:latin typeface="Tahoma" panose="020B0604030504040204" pitchFamily="34" charset="0"/>
                <a:ea typeface="Tahoma" panose="020B0604030504040204" pitchFamily="34" charset="0"/>
                <a:cs typeface="Tahoma" panose="020B0604030504040204" pitchFamily="34" charset="0"/>
              </a:rPr>
              <a:t>It has been 6+ years since settings were assessed and categorized.  A lot can change in 6 years.  We feel we are operating from a flawed foundation.  We are worried that if we do not know exactly where we are today we will have a more difficult time to determine a path forward.</a:t>
            </a:r>
          </a:p>
          <a:p>
            <a:pPr marL="0" indent="0">
              <a:buNone/>
            </a:pPr>
            <a:r>
              <a:rPr lang="en-US" sz="1600" b="1" dirty="0">
                <a:latin typeface="Tahoma" panose="020B0604030504040204" pitchFamily="34" charset="0"/>
                <a:ea typeface="Tahoma" panose="020B0604030504040204" pitchFamily="34" charset="0"/>
                <a:cs typeface="Tahoma" panose="020B0604030504040204" pitchFamily="34" charset="0"/>
              </a:rPr>
              <a:t>SAMPLE COMMENT:  </a:t>
            </a:r>
            <a:r>
              <a:rPr lang="en-US" sz="1600" dirty="0">
                <a:latin typeface="Tahoma" panose="020B0604030504040204" pitchFamily="34" charset="0"/>
                <a:ea typeface="Tahoma" panose="020B0604030504040204" pitchFamily="34" charset="0"/>
                <a:cs typeface="Tahoma" panose="020B0604030504040204" pitchFamily="34" charset="0"/>
              </a:rPr>
              <a:t>IL should publicize all settings categorizations so public comment can be received.  There should be a detailed plan as to how every setting in IL will be assessed as to their compliance with the settings rule either through review directly related to this process or through other regular review schedules as soon as possible to ensure that if a setting needs a lot of remediation there is a plan to do so that gets the setting into compliance before the 2022 deadline.  People actually receiving services and their families need to be included in AT LEAST an advisory capacity as settings are being reviewed to ensure a full picture is being provided.</a:t>
            </a:r>
          </a:p>
          <a:p>
            <a:pPr marL="0" indent="0">
              <a:lnSpc>
                <a:spcPct val="100000"/>
              </a:lnSpc>
              <a:buNone/>
            </a:pPr>
            <a:r>
              <a:rPr lang="en-US" sz="1600" b="1" dirty="0">
                <a:latin typeface="Tahoma" panose="020B0604030504040204" pitchFamily="34" charset="0"/>
                <a:ea typeface="Tahoma" panose="020B0604030504040204" pitchFamily="34" charset="0"/>
                <a:cs typeface="Tahoma" panose="020B0604030504040204" pitchFamily="34" charset="0"/>
              </a:rPr>
              <a:t>Simply Put:  </a:t>
            </a:r>
            <a:r>
              <a:rPr lang="en-US" sz="1600" dirty="0">
                <a:latin typeface="Tahoma" panose="020B0604030504040204" pitchFamily="34" charset="0"/>
                <a:ea typeface="Tahoma" panose="020B0604030504040204" pitchFamily="34" charset="0"/>
                <a:cs typeface="Tahoma" panose="020B0604030504040204" pitchFamily="34" charset="0"/>
              </a:rPr>
              <a:t>Review every setting and include families and individuals who receive services and their families in the assessment.</a:t>
            </a:r>
          </a:p>
        </p:txBody>
      </p:sp>
    </p:spTree>
    <p:extLst>
      <p:ext uri="{BB962C8B-B14F-4D97-AF65-F5344CB8AC3E}">
        <p14:creationId xmlns:p14="http://schemas.microsoft.com/office/powerpoint/2010/main" val="237198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ight Triangle 2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DB13B1-CE1F-4240-AFD6-64BFB21C5335}"/>
              </a:ext>
            </a:extLst>
          </p:cNvPr>
          <p:cNvSpPr>
            <a:spLocks noGrp="1"/>
          </p:cNvSpPr>
          <p:nvPr>
            <p:ph type="title"/>
          </p:nvPr>
        </p:nvSpPr>
        <p:spPr>
          <a:xfrm>
            <a:off x="1006900" y="1188637"/>
            <a:ext cx="3141430" cy="4480726"/>
          </a:xfrm>
        </p:spPr>
        <p:txBody>
          <a:bodyPr>
            <a:normAutofit/>
          </a:bodyPr>
          <a:lstStyle/>
          <a:p>
            <a:pPr algn="r"/>
            <a:r>
              <a:rPr lang="en-US" sz="3600">
                <a:latin typeface="Tahoma" panose="020B0604030504040204" pitchFamily="34" charset="0"/>
                <a:ea typeface="Tahoma" panose="020B0604030504040204" pitchFamily="34" charset="0"/>
                <a:cs typeface="Tahoma" panose="020B0604030504040204" pitchFamily="34" charset="0"/>
              </a:rPr>
              <a:t>Specific Points Current STP:</a:t>
            </a:r>
            <a:br>
              <a:rPr lang="en-US" sz="3600">
                <a:latin typeface="Tahoma" panose="020B0604030504040204" pitchFamily="34" charset="0"/>
                <a:ea typeface="Tahoma" panose="020B0604030504040204" pitchFamily="34" charset="0"/>
                <a:cs typeface="Tahoma" panose="020B0604030504040204" pitchFamily="34" charset="0"/>
              </a:rPr>
            </a:br>
            <a:br>
              <a:rPr lang="en-US" sz="3600">
                <a:latin typeface="Tahoma" panose="020B0604030504040204" pitchFamily="34" charset="0"/>
                <a:ea typeface="Tahoma" panose="020B0604030504040204" pitchFamily="34" charset="0"/>
                <a:cs typeface="Tahoma" panose="020B0604030504040204" pitchFamily="34" charset="0"/>
              </a:rPr>
            </a:br>
            <a:r>
              <a:rPr lang="en-US" sz="3600">
                <a:latin typeface="Tahoma" panose="020B0604030504040204" pitchFamily="34" charset="0"/>
                <a:ea typeface="Tahoma" panose="020B0604030504040204" pitchFamily="34" charset="0"/>
                <a:cs typeface="Tahoma" panose="020B0604030504040204" pitchFamily="34" charset="0"/>
              </a:rPr>
              <a:t>  </a:t>
            </a:r>
            <a:r>
              <a:rPr lang="en-US" sz="3600" b="1">
                <a:latin typeface="Tahoma" panose="020B0604030504040204" pitchFamily="34" charset="0"/>
                <a:ea typeface="Tahoma" panose="020B0604030504040204" pitchFamily="34" charset="0"/>
                <a:cs typeface="Tahoma" panose="020B0604030504040204" pitchFamily="34" charset="0"/>
              </a:rPr>
              <a:t>Stakeholder Engagement</a:t>
            </a:r>
          </a:p>
        </p:txBody>
      </p:sp>
      <p:cxnSp>
        <p:nvCxnSpPr>
          <p:cNvPr id="34" name="Straight Connector 3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2223841-0108-4CF3-8561-C9364B444455}"/>
              </a:ext>
            </a:extLst>
          </p:cNvPr>
          <p:cNvSpPr>
            <a:spLocks noGrp="1"/>
          </p:cNvSpPr>
          <p:nvPr>
            <p:ph idx="1"/>
          </p:nvPr>
        </p:nvSpPr>
        <p:spPr>
          <a:xfrm>
            <a:off x="5138927" y="1188637"/>
            <a:ext cx="5623651" cy="4330634"/>
          </a:xfrm>
        </p:spPr>
        <p:txBody>
          <a:bodyPr anchor="ctr">
            <a:noAutofit/>
          </a:bodyPr>
          <a:lstStyle/>
          <a:p>
            <a:pPr marL="0" indent="0">
              <a:buNone/>
            </a:pPr>
            <a:r>
              <a:rPr lang="en-US" sz="1600" b="1" dirty="0">
                <a:latin typeface="Tahoma" panose="020B0604030504040204" pitchFamily="34" charset="0"/>
                <a:ea typeface="Tahoma" panose="020B0604030504040204" pitchFamily="34" charset="0"/>
                <a:cs typeface="Tahoma" panose="020B0604030504040204" pitchFamily="34" charset="0"/>
              </a:rPr>
              <a:t>According to current STP there is one identified area where “one person with a developmental disability” will participate in a portion of the review process.</a:t>
            </a:r>
          </a:p>
          <a:p>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rPr>
              <a:t>Consideration:  </a:t>
            </a:r>
            <a:r>
              <a:rPr lang="en-US" sz="1600" dirty="0">
                <a:latin typeface="Tahoma" panose="020B0604030504040204" pitchFamily="34" charset="0"/>
                <a:ea typeface="Tahoma" panose="020B0604030504040204" pitchFamily="34" charset="0"/>
                <a:cs typeface="Tahoma" panose="020B0604030504040204" pitchFamily="34" charset="0"/>
              </a:rPr>
              <a:t>This is inadequate.  </a:t>
            </a:r>
          </a:p>
          <a:p>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rPr>
              <a:t>Comment:  </a:t>
            </a:r>
            <a:r>
              <a:rPr lang="en-US" sz="1600" dirty="0">
                <a:latin typeface="Tahoma" panose="020B0604030504040204" pitchFamily="34" charset="0"/>
                <a:ea typeface="Tahoma" panose="020B0604030504040204" pitchFamily="34" charset="0"/>
                <a:cs typeface="Tahoma" panose="020B0604030504040204" pitchFamily="34" charset="0"/>
              </a:rPr>
              <a:t>The STP should include multiple access points for self-advocate and family engagement throughout this process.  Stakeholder engagement should not just be limited to heightened scrutiny, but also included in policy decisions, assessments of provider settings (not just those under heightened scrutiny), and in an advisory capacity for the entire STP.  It is imperative that those </a:t>
            </a:r>
            <a:r>
              <a:rPr lang="en-US" sz="1600" i="1" dirty="0">
                <a:latin typeface="Tahoma" panose="020B0604030504040204" pitchFamily="34" charset="0"/>
                <a:ea typeface="Tahoma" panose="020B0604030504040204" pitchFamily="34" charset="0"/>
                <a:cs typeface="Tahoma" panose="020B0604030504040204" pitchFamily="34" charset="0"/>
              </a:rPr>
              <a:t>receiving</a:t>
            </a:r>
            <a:r>
              <a:rPr lang="en-US" sz="1600" dirty="0">
                <a:latin typeface="Tahoma" panose="020B0604030504040204" pitchFamily="34" charset="0"/>
                <a:ea typeface="Tahoma" panose="020B0604030504040204" pitchFamily="34" charset="0"/>
                <a:cs typeface="Tahoma" panose="020B0604030504040204" pitchFamily="34" charset="0"/>
              </a:rPr>
              <a:t> services are informing decisions, not just those voices of those </a:t>
            </a:r>
            <a:r>
              <a:rPr lang="en-US" sz="1600" i="1" dirty="0">
                <a:latin typeface="Tahoma" panose="020B0604030504040204" pitchFamily="34" charset="0"/>
                <a:ea typeface="Tahoma" panose="020B0604030504040204" pitchFamily="34" charset="0"/>
                <a:cs typeface="Tahoma" panose="020B0604030504040204" pitchFamily="34" charset="0"/>
              </a:rPr>
              <a:t>providing</a:t>
            </a:r>
            <a:r>
              <a:rPr lang="en-US" sz="1600" dirty="0">
                <a:latin typeface="Tahoma" panose="020B0604030504040204" pitchFamily="34" charset="0"/>
                <a:ea typeface="Tahoma" panose="020B0604030504040204" pitchFamily="34" charset="0"/>
                <a:cs typeface="Tahoma" panose="020B0604030504040204" pitchFamily="34" charset="0"/>
              </a:rPr>
              <a:t> services.</a:t>
            </a:r>
          </a:p>
          <a:p>
            <a:pPr marL="0" indent="0">
              <a:buNone/>
            </a:pPr>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rPr>
              <a:t>Simply Put:  </a:t>
            </a:r>
            <a:r>
              <a:rPr lang="en-US" sz="1600" dirty="0">
                <a:latin typeface="Tahoma" panose="020B0604030504040204" pitchFamily="34" charset="0"/>
                <a:ea typeface="Tahoma" panose="020B0604030504040204" pitchFamily="34" charset="0"/>
                <a:cs typeface="Tahoma" panose="020B0604030504040204" pitchFamily="34" charset="0"/>
              </a:rPr>
              <a:t>Nothing about us without us at EVERY step!</a:t>
            </a:r>
          </a:p>
        </p:txBody>
      </p:sp>
    </p:spTree>
    <p:extLst>
      <p:ext uri="{BB962C8B-B14F-4D97-AF65-F5344CB8AC3E}">
        <p14:creationId xmlns:p14="http://schemas.microsoft.com/office/powerpoint/2010/main" val="1330474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ight Triangle 1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DB13B1-CE1F-4240-AFD6-64BFB21C5335}"/>
              </a:ext>
            </a:extLst>
          </p:cNvPr>
          <p:cNvSpPr>
            <a:spLocks noGrp="1"/>
          </p:cNvSpPr>
          <p:nvPr>
            <p:ph type="title"/>
          </p:nvPr>
        </p:nvSpPr>
        <p:spPr>
          <a:xfrm>
            <a:off x="1006900" y="1188637"/>
            <a:ext cx="3141430" cy="4480726"/>
          </a:xfrm>
        </p:spPr>
        <p:txBody>
          <a:bodyPr>
            <a:normAutofit/>
          </a:bodyPr>
          <a:lstStyle/>
          <a:p>
            <a:pPr algn="r"/>
            <a:r>
              <a:rPr lang="en-US" sz="3600" dirty="0">
                <a:latin typeface="Tahoma" panose="020B0604030504040204" pitchFamily="34" charset="0"/>
                <a:ea typeface="Tahoma" panose="020B0604030504040204" pitchFamily="34" charset="0"/>
                <a:cs typeface="Tahoma" panose="020B0604030504040204" pitchFamily="34" charset="0"/>
              </a:rPr>
              <a:t>Specific Points in Current STP:</a:t>
            </a:r>
            <a:br>
              <a:rPr lang="en-US" sz="3600" dirty="0">
                <a:latin typeface="Tahoma" panose="020B0604030504040204" pitchFamily="34" charset="0"/>
                <a:ea typeface="Tahoma" panose="020B0604030504040204" pitchFamily="34" charset="0"/>
                <a:cs typeface="Tahoma" panose="020B0604030504040204" pitchFamily="34" charset="0"/>
              </a:rPr>
            </a:br>
            <a:br>
              <a:rPr lang="en-US" sz="36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b="1" dirty="0">
                <a:latin typeface="Tahoma" panose="020B0604030504040204" pitchFamily="34" charset="0"/>
                <a:ea typeface="Tahoma" panose="020B0604030504040204" pitchFamily="34" charset="0"/>
                <a:cs typeface="Tahoma" panose="020B0604030504040204" pitchFamily="34" charset="0"/>
              </a:rPr>
              <a:t>Education and Outreach</a:t>
            </a:r>
          </a:p>
        </p:txBody>
      </p:sp>
      <p:cxnSp>
        <p:nvCxnSpPr>
          <p:cNvPr id="23" name="Straight Connector 22">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2223841-0108-4CF3-8561-C9364B444455}"/>
              </a:ext>
            </a:extLst>
          </p:cNvPr>
          <p:cNvSpPr>
            <a:spLocks noGrp="1"/>
          </p:cNvSpPr>
          <p:nvPr>
            <p:ph idx="1"/>
          </p:nvPr>
        </p:nvSpPr>
        <p:spPr>
          <a:xfrm>
            <a:off x="4687405" y="1261899"/>
            <a:ext cx="5476079" cy="4480726"/>
          </a:xfrm>
        </p:spPr>
        <p:txBody>
          <a:bodyPr anchor="ctr">
            <a:noAutofit/>
          </a:bodyPr>
          <a:lstStyle/>
          <a:p>
            <a:pPr marL="0" indent="0">
              <a:buNone/>
            </a:pPr>
            <a:r>
              <a:rPr lang="en-US" sz="1800" b="1" dirty="0">
                <a:latin typeface="Tahoma" panose="020B0604030504040204" pitchFamily="34" charset="0"/>
                <a:ea typeface="Tahoma" panose="020B0604030504040204" pitchFamily="34" charset="0"/>
                <a:cs typeface="Tahoma" panose="020B0604030504040204" pitchFamily="34" charset="0"/>
              </a:rPr>
              <a:t>According to current STP there are will be many changes in the coming months that include new requirements for providers and new ways people will be served.</a:t>
            </a:r>
          </a:p>
          <a:p>
            <a:pPr marL="0" indent="0">
              <a:buNone/>
            </a:pPr>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rPr>
              <a:t>Consideration:  </a:t>
            </a:r>
            <a:r>
              <a:rPr lang="en-US" sz="1600" dirty="0">
                <a:latin typeface="Tahoma" panose="020B0604030504040204" pitchFamily="34" charset="0"/>
                <a:ea typeface="Tahoma" panose="020B0604030504040204" pitchFamily="34" charset="0"/>
                <a:cs typeface="Tahoma" panose="020B0604030504040204" pitchFamily="34" charset="0"/>
              </a:rPr>
              <a:t>Changes of this magnitude require robust communication strategies to ensure everyone is on the same page to the greatest extent possible. </a:t>
            </a:r>
          </a:p>
          <a:p>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rPr>
              <a:t>Sample Comment:  </a:t>
            </a:r>
            <a:r>
              <a:rPr lang="en-US" sz="1600" dirty="0">
                <a:latin typeface="Tahoma" panose="020B0604030504040204" pitchFamily="34" charset="0"/>
                <a:ea typeface="Tahoma" panose="020B0604030504040204" pitchFamily="34" charset="0"/>
                <a:cs typeface="Tahoma" panose="020B0604030504040204" pitchFamily="34" charset="0"/>
              </a:rPr>
              <a:t>Provide ongoing consumer friendly updates in state HCBS website for stakeholders to review feedback from CMS on STP, public comments submitted by stakeholders &amp; state’s responses as well as key milestones regularly updated until final CMS approval is received.</a:t>
            </a:r>
          </a:p>
          <a:p>
            <a:pPr marL="0" indent="0">
              <a:buNone/>
            </a:pPr>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rPr>
              <a:t>Simply Put:  </a:t>
            </a:r>
            <a:r>
              <a:rPr lang="en-US" sz="1600" dirty="0">
                <a:latin typeface="Tahoma" panose="020B0604030504040204" pitchFamily="34" charset="0"/>
                <a:ea typeface="Tahoma" panose="020B0604030504040204" pitchFamily="34" charset="0"/>
                <a:cs typeface="Tahoma" panose="020B0604030504040204" pitchFamily="34" charset="0"/>
              </a:rPr>
              <a:t>Share information and make it accessible.  </a:t>
            </a:r>
          </a:p>
        </p:txBody>
      </p:sp>
    </p:spTree>
    <p:extLst>
      <p:ext uri="{BB962C8B-B14F-4D97-AF65-F5344CB8AC3E}">
        <p14:creationId xmlns:p14="http://schemas.microsoft.com/office/powerpoint/2010/main" val="743940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E9412D-BF8D-4E32-8C0F-8CA35C56DDFE}"/>
              </a:ext>
            </a:extLst>
          </p:cNvPr>
          <p:cNvSpPr>
            <a:spLocks noGrp="1"/>
          </p:cNvSpPr>
          <p:nvPr>
            <p:ph type="title"/>
          </p:nvPr>
        </p:nvSpPr>
        <p:spPr>
          <a:xfrm>
            <a:off x="178676" y="304812"/>
            <a:ext cx="6313150" cy="1923373"/>
          </a:xfrm>
        </p:spPr>
        <p:txBody>
          <a:bodyPr>
            <a:norm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The Final Rule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in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Illinois </a:t>
            </a:r>
          </a:p>
        </p:txBody>
      </p:sp>
      <p:cxnSp>
        <p:nvCxnSpPr>
          <p:cNvPr id="29"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B28F5870-3C57-4131-A57A-6A85C9F0F5BA}"/>
              </a:ext>
            </a:extLst>
          </p:cNvPr>
          <p:cNvSpPr>
            <a:spLocks noGrp="1"/>
          </p:cNvSpPr>
          <p:nvPr>
            <p:ph idx="1"/>
          </p:nvPr>
        </p:nvSpPr>
        <p:spPr>
          <a:xfrm>
            <a:off x="655321" y="2575034"/>
            <a:ext cx="5120113" cy="3462228"/>
          </a:xfrm>
        </p:spPr>
        <p:txBody>
          <a:bodyPr>
            <a:normAutofit/>
          </a:bodyPr>
          <a:lstStyle/>
          <a:p>
            <a:pPr marL="0" indent="0">
              <a:buNone/>
            </a:pPr>
            <a:endParaRPr lang="en-US" sz="1800" dirty="0"/>
          </a:p>
          <a:p>
            <a:pPr marL="0" indent="0" algn="ctr">
              <a:buNone/>
            </a:pPr>
            <a:r>
              <a:rPr lang="en-US" sz="3600" dirty="0">
                <a:latin typeface="Tahoma" panose="020B0604030504040204" pitchFamily="34" charset="0"/>
                <a:ea typeface="Tahoma" panose="020B0604030504040204" pitchFamily="34" charset="0"/>
                <a:cs typeface="Tahoma" panose="020B0604030504040204" pitchFamily="34" charset="0"/>
              </a:rPr>
              <a:t>Rules apply to </a:t>
            </a:r>
          </a:p>
          <a:p>
            <a:pPr marL="0" indent="0" algn="ctr">
              <a:buNone/>
            </a:pPr>
            <a:r>
              <a:rPr lang="en-US" sz="3600" dirty="0">
                <a:latin typeface="Tahoma" panose="020B0604030504040204" pitchFamily="34" charset="0"/>
                <a:ea typeface="Tahoma" panose="020B0604030504040204" pitchFamily="34" charset="0"/>
                <a:cs typeface="Tahoma" panose="020B0604030504040204" pitchFamily="34" charset="0"/>
              </a:rPr>
              <a:t>Provider Owned </a:t>
            </a:r>
          </a:p>
          <a:p>
            <a:pPr marL="0" indent="0" algn="ctr">
              <a:buNone/>
            </a:pPr>
            <a:r>
              <a:rPr lang="en-US" sz="3600" dirty="0">
                <a:latin typeface="Tahoma" panose="020B0604030504040204" pitchFamily="34" charset="0"/>
                <a:ea typeface="Tahoma" panose="020B0604030504040204" pitchFamily="34" charset="0"/>
                <a:cs typeface="Tahoma" panose="020B0604030504040204" pitchFamily="34" charset="0"/>
              </a:rPr>
              <a:t>or </a:t>
            </a:r>
          </a:p>
          <a:p>
            <a:pPr marL="0" indent="0" algn="ctr">
              <a:buNone/>
            </a:pPr>
            <a:r>
              <a:rPr lang="en-US" sz="3600" dirty="0">
                <a:latin typeface="Tahoma" panose="020B0604030504040204" pitchFamily="34" charset="0"/>
                <a:ea typeface="Tahoma" panose="020B0604030504040204" pitchFamily="34" charset="0"/>
                <a:cs typeface="Tahoma" panose="020B0604030504040204" pitchFamily="34" charset="0"/>
              </a:rPr>
              <a:t>Controlled Settings</a:t>
            </a:r>
          </a:p>
          <a:p>
            <a:pPr marL="0" indent="0">
              <a:buNone/>
            </a:pPr>
            <a:endParaRPr lang="en-US" sz="1800" dirty="0"/>
          </a:p>
        </p:txBody>
      </p:sp>
      <p:pic>
        <p:nvPicPr>
          <p:cNvPr id="4" name="Picture 3" descr="A picture containing woman, standing, red&#10;&#10;Description automatically generated">
            <a:extLst>
              <a:ext uri="{FF2B5EF4-FFF2-40B4-BE49-F238E27FC236}">
                <a16:creationId xmlns:a16="http://schemas.microsoft.com/office/drawing/2014/main" id="{02CFA74C-EDC5-4DE1-9A5C-7D81F1FCF66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1512" r="16707"/>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id="{71FE33ED-73A9-453F-8912-DA571FEAB06C}"/>
              </a:ext>
            </a:extLst>
          </p:cNvPr>
          <p:cNvSpPr txBox="1"/>
          <p:nvPr/>
        </p:nvSpPr>
        <p:spPr>
          <a:xfrm>
            <a:off x="685800" y="-457200"/>
            <a:ext cx="8106255" cy="1184940"/>
          </a:xfrm>
          <a:prstGeom prst="rect">
            <a:avLst/>
          </a:prstGeom>
          <a:noFill/>
        </p:spPr>
        <p:txBody>
          <a:bodyPr wrap="square" rtlCol="0">
            <a:spAutoFit/>
          </a:bodyPr>
          <a:lstStyle/>
          <a:p>
            <a:pPr algn="ctr" defTabSz="457200">
              <a:spcAft>
                <a:spcPts val="600"/>
              </a:spcAft>
            </a:pPr>
            <a:endParaRPr lang="en-US" sz="3300" b="1">
              <a:solidFill>
                <a:schemeClr val="accent2">
                  <a:lumMod val="50000"/>
                </a:schemeClr>
              </a:solidFill>
            </a:endParaRPr>
          </a:p>
          <a:p>
            <a:pPr algn="ctr" defTabSz="457200">
              <a:spcAft>
                <a:spcPts val="600"/>
              </a:spcAft>
            </a:pPr>
            <a:endParaRPr lang="en-US" sz="3300" b="1">
              <a:solidFill>
                <a:schemeClr val="accent2">
                  <a:lumMod val="50000"/>
                </a:schemeClr>
              </a:solidFill>
            </a:endParaRPr>
          </a:p>
        </p:txBody>
      </p:sp>
      <p:sp>
        <p:nvSpPr>
          <p:cNvPr id="5" name="TextBox 4">
            <a:extLst>
              <a:ext uri="{FF2B5EF4-FFF2-40B4-BE49-F238E27FC236}">
                <a16:creationId xmlns:a16="http://schemas.microsoft.com/office/drawing/2014/main" id="{B93064B7-C654-42AB-94A0-F82DDA8C7D22}"/>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redoubtnews.com/2017/04/proposed-rules-regulations-fe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5395664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ight Triangle 1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DB13B1-CE1F-4240-AFD6-64BFB21C5335}"/>
              </a:ext>
            </a:extLst>
          </p:cNvPr>
          <p:cNvSpPr>
            <a:spLocks noGrp="1"/>
          </p:cNvSpPr>
          <p:nvPr>
            <p:ph type="title"/>
          </p:nvPr>
        </p:nvSpPr>
        <p:spPr>
          <a:xfrm>
            <a:off x="1006900" y="1188637"/>
            <a:ext cx="3141430" cy="4480726"/>
          </a:xfrm>
        </p:spPr>
        <p:txBody>
          <a:bodyPr>
            <a:normAutofit/>
          </a:bodyPr>
          <a:lstStyle/>
          <a:p>
            <a:pPr algn="r"/>
            <a:r>
              <a:rPr lang="en-US" sz="4100" dirty="0">
                <a:latin typeface="Tahoma" panose="020B0604030504040204" pitchFamily="34" charset="0"/>
                <a:ea typeface="Tahoma" panose="020B0604030504040204" pitchFamily="34" charset="0"/>
                <a:cs typeface="Tahoma" panose="020B0604030504040204" pitchFamily="34" charset="0"/>
              </a:rPr>
              <a:t>Specific Points in Current STP:  </a:t>
            </a:r>
            <a:br>
              <a:rPr lang="en-US" sz="4100" dirty="0">
                <a:latin typeface="Tahoma" panose="020B0604030504040204" pitchFamily="34" charset="0"/>
                <a:ea typeface="Tahoma" panose="020B0604030504040204" pitchFamily="34" charset="0"/>
                <a:cs typeface="Tahoma" panose="020B0604030504040204" pitchFamily="34" charset="0"/>
              </a:rPr>
            </a:br>
            <a:br>
              <a:rPr lang="en-US" sz="4100" dirty="0">
                <a:latin typeface="Tahoma" panose="020B0604030504040204" pitchFamily="34" charset="0"/>
                <a:ea typeface="Tahoma" panose="020B0604030504040204" pitchFamily="34" charset="0"/>
                <a:cs typeface="Tahoma" panose="020B0604030504040204" pitchFamily="34" charset="0"/>
              </a:rPr>
            </a:br>
            <a:r>
              <a:rPr lang="en-US" sz="4100" b="1" dirty="0">
                <a:latin typeface="Tahoma" panose="020B0604030504040204" pitchFamily="34" charset="0"/>
                <a:ea typeface="Tahoma" panose="020B0604030504040204" pitchFamily="34" charset="0"/>
                <a:cs typeface="Tahoma" panose="020B0604030504040204" pitchFamily="34" charset="0"/>
              </a:rPr>
              <a:t>BOLD POLICY</a:t>
            </a:r>
          </a:p>
        </p:txBody>
      </p:sp>
      <p:cxnSp>
        <p:nvCxnSpPr>
          <p:cNvPr id="23" name="Straight Connector 22">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2223841-0108-4CF3-8561-C9364B444455}"/>
              </a:ext>
            </a:extLst>
          </p:cNvPr>
          <p:cNvSpPr>
            <a:spLocks noGrp="1"/>
          </p:cNvSpPr>
          <p:nvPr>
            <p:ph idx="1"/>
          </p:nvPr>
        </p:nvSpPr>
        <p:spPr>
          <a:xfrm>
            <a:off x="5138927" y="1338729"/>
            <a:ext cx="5770810" cy="4480726"/>
          </a:xfrm>
        </p:spPr>
        <p:txBody>
          <a:bodyPr anchor="ctr">
            <a:normAutofit fontScale="92500" lnSpcReduction="10000"/>
          </a:bodyPr>
          <a:lstStyle/>
          <a:p>
            <a:pPr marL="0" indent="0">
              <a:buNone/>
            </a:pPr>
            <a:r>
              <a:rPr lang="en-US" sz="2000" b="1" dirty="0">
                <a:latin typeface="Tahoma" panose="020B0604030504040204" pitchFamily="34" charset="0"/>
                <a:ea typeface="Tahoma" panose="020B0604030504040204" pitchFamily="34" charset="0"/>
                <a:cs typeface="Tahoma" panose="020B0604030504040204" pitchFamily="34" charset="0"/>
              </a:rPr>
              <a:t>According to current STP there are nods to consideration of technology and supported housing as options for services in Illinois</a:t>
            </a:r>
          </a:p>
          <a:p>
            <a:endParaRPr lang="en-US" sz="13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800" b="1" dirty="0">
                <a:latin typeface="Tahoma" panose="020B0604030504040204" pitchFamily="34" charset="0"/>
                <a:ea typeface="Tahoma" panose="020B0604030504040204" pitchFamily="34" charset="0"/>
                <a:cs typeface="Tahoma" panose="020B0604030504040204" pitchFamily="34" charset="0"/>
              </a:rPr>
              <a:t>Consideration:  </a:t>
            </a:r>
            <a:r>
              <a:rPr lang="en-US" sz="1800" dirty="0">
                <a:latin typeface="Tahoma" panose="020B0604030504040204" pitchFamily="34" charset="0"/>
                <a:ea typeface="Tahoma" panose="020B0604030504040204" pitchFamily="34" charset="0"/>
                <a:cs typeface="Tahoma" panose="020B0604030504040204" pitchFamily="34" charset="0"/>
              </a:rPr>
              <a:t>Use of technology and expanding supportive living/housing is ESSENTIAL to expanding community services.</a:t>
            </a:r>
          </a:p>
          <a:p>
            <a:endParaRPr lang="en-US" sz="18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800" b="1" dirty="0">
                <a:latin typeface="Tahoma" panose="020B0604030504040204" pitchFamily="34" charset="0"/>
                <a:ea typeface="Tahoma" panose="020B0604030504040204" pitchFamily="34" charset="0"/>
                <a:cs typeface="Tahoma" panose="020B0604030504040204" pitchFamily="34" charset="0"/>
              </a:rPr>
              <a:t>SAMPLE COMMENT:  </a:t>
            </a:r>
            <a:r>
              <a:rPr lang="en-US" sz="1800" dirty="0">
                <a:latin typeface="Tahoma" panose="020B0604030504040204" pitchFamily="34" charset="0"/>
                <a:ea typeface="Tahoma" panose="020B0604030504040204" pitchFamily="34" charset="0"/>
                <a:cs typeface="Tahoma" panose="020B0604030504040204" pitchFamily="34" charset="0"/>
              </a:rPr>
              <a:t>Illinois should follow the lead of promising practices identified by other states to expand HCBS service options for people and use the settings rule as the opportunity to make policy decisions that could include becoming a technology first state OR making supported housing/living a permanent waiver option for all service recipients.</a:t>
            </a:r>
          </a:p>
          <a:p>
            <a:endParaRPr lang="en-US" sz="18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800" b="1" dirty="0">
                <a:latin typeface="Tahoma" panose="020B0604030504040204" pitchFamily="34" charset="0"/>
                <a:ea typeface="Tahoma" panose="020B0604030504040204" pitchFamily="34" charset="0"/>
                <a:cs typeface="Tahoma" panose="020B0604030504040204" pitchFamily="34" charset="0"/>
              </a:rPr>
              <a:t>Simply Put: </a:t>
            </a:r>
            <a:r>
              <a:rPr lang="en-US" sz="1800" dirty="0">
                <a:latin typeface="Tahoma" panose="020B0604030504040204" pitchFamily="34" charset="0"/>
                <a:ea typeface="Tahoma" panose="020B0604030504040204" pitchFamily="34" charset="0"/>
                <a:cs typeface="Tahoma" panose="020B0604030504040204" pitchFamily="34" charset="0"/>
              </a:rPr>
              <a:t>Illinois needs to walk the walk!</a:t>
            </a:r>
          </a:p>
        </p:txBody>
      </p:sp>
    </p:spTree>
    <p:extLst>
      <p:ext uri="{BB962C8B-B14F-4D97-AF65-F5344CB8AC3E}">
        <p14:creationId xmlns:p14="http://schemas.microsoft.com/office/powerpoint/2010/main" val="7659551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26EA23B-0074-4499-8145-D1406F36F1A0}"/>
              </a:ext>
            </a:extLst>
          </p:cNvPr>
          <p:cNvSpPr>
            <a:spLocks noGrp="1"/>
          </p:cNvSpPr>
          <p:nvPr>
            <p:ph type="title"/>
          </p:nvPr>
        </p:nvSpPr>
        <p:spPr>
          <a:xfrm>
            <a:off x="418743" y="168571"/>
            <a:ext cx="11511185" cy="1325563"/>
          </a:xfrm>
        </p:spPr>
        <p:txBody>
          <a:bodyPr>
            <a:normAutofit/>
          </a:bodyPr>
          <a:lstStyle/>
          <a:p>
            <a:r>
              <a:rPr lang="en-US" sz="4000" dirty="0">
                <a:latin typeface="Tahoma" panose="020B0604030504040204" pitchFamily="34" charset="0"/>
                <a:ea typeface="Tahoma" panose="020B0604030504040204" pitchFamily="34" charset="0"/>
                <a:cs typeface="Tahoma" panose="020B0604030504040204" pitchFamily="34" charset="0"/>
              </a:rPr>
              <a:t>Don’t worry!  Use the ICDD Public Comment Builder – </a:t>
            </a:r>
            <a:r>
              <a:rPr lang="en-US" sz="4000" b="1" i="1" dirty="0" err="1">
                <a:latin typeface="Tahoma" panose="020B0604030504040204" pitchFamily="34" charset="0"/>
                <a:ea typeface="Tahoma" panose="020B0604030504040204" pitchFamily="34" charset="0"/>
                <a:cs typeface="Tahoma" panose="020B0604030504040204" pitchFamily="34" charset="0"/>
              </a:rPr>
              <a:t>Whoohoo</a:t>
            </a:r>
            <a:r>
              <a:rPr lang="en-US" sz="4000" b="1" i="1" dirty="0">
                <a:latin typeface="Tahoma" panose="020B0604030504040204" pitchFamily="34" charset="0"/>
                <a:ea typeface="Tahoma" panose="020B0604030504040204" pitchFamily="34" charset="0"/>
                <a:cs typeface="Tahoma" panose="020B0604030504040204" pitchFamily="34" charset="0"/>
              </a:rPr>
              <a:t>!</a:t>
            </a:r>
          </a:p>
        </p:txBody>
      </p:sp>
      <p:pic>
        <p:nvPicPr>
          <p:cNvPr id="12" name="Picture 11">
            <a:extLst>
              <a:ext uri="{FF2B5EF4-FFF2-40B4-BE49-F238E27FC236}">
                <a16:creationId xmlns:a16="http://schemas.microsoft.com/office/drawing/2014/main" id="{E3A66775-C346-42A9-A739-F98EF0E21FAC}"/>
              </a:ext>
            </a:extLst>
          </p:cNvPr>
          <p:cNvPicPr>
            <a:picLocks noChangeAspect="1"/>
          </p:cNvPicPr>
          <p:nvPr/>
        </p:nvPicPr>
        <p:blipFill>
          <a:blip r:embed="rId2"/>
          <a:stretch>
            <a:fillRect/>
          </a:stretch>
        </p:blipFill>
        <p:spPr>
          <a:xfrm>
            <a:off x="1780854" y="1672881"/>
            <a:ext cx="4044910" cy="4859358"/>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90F67604-B0A6-4693-8853-29338FAA7342}"/>
              </a:ext>
            </a:extLst>
          </p:cNvPr>
          <p:cNvPicPr>
            <a:picLocks noChangeAspect="1"/>
          </p:cNvPicPr>
          <p:nvPr/>
        </p:nvPicPr>
        <p:blipFill>
          <a:blip r:embed="rId3"/>
          <a:stretch>
            <a:fillRect/>
          </a:stretch>
        </p:blipFill>
        <p:spPr>
          <a:xfrm>
            <a:off x="6321064" y="925354"/>
            <a:ext cx="4537436" cy="56061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0452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27D70172-3BE8-472D-A9BF-A9375320EADE}"/>
              </a:ext>
            </a:extLst>
          </p:cNvPr>
          <p:cNvSpPr>
            <a:spLocks noGrp="1"/>
          </p:cNvSpPr>
          <p:nvPr>
            <p:ph type="title"/>
          </p:nvPr>
        </p:nvSpPr>
        <p:spPr>
          <a:xfrm>
            <a:off x="838200" y="448721"/>
            <a:ext cx="4707671" cy="1225650"/>
          </a:xfrm>
        </p:spPr>
        <p:txBody>
          <a:bodyPr anchor="b">
            <a:normAutofit/>
          </a:bodyPr>
          <a:lstStyle/>
          <a:p>
            <a:r>
              <a:rPr lang="en-US" sz="3800" dirty="0">
                <a:solidFill>
                  <a:schemeClr val="bg1"/>
                </a:solidFill>
                <a:latin typeface="Tahoma" panose="020B0604030504040204" pitchFamily="34" charset="0"/>
                <a:ea typeface="Tahoma" panose="020B0604030504040204" pitchFamily="34" charset="0"/>
                <a:cs typeface="Tahoma" panose="020B0604030504040204" pitchFamily="34" charset="0"/>
              </a:rPr>
              <a:t>In Summary…</a:t>
            </a:r>
          </a:p>
        </p:txBody>
      </p:sp>
      <p:cxnSp>
        <p:nvCxnSpPr>
          <p:cNvPr id="137" name="Straight Connector 13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38741CB-F62D-4857-BF22-46A85FD291D4}"/>
              </a:ext>
            </a:extLst>
          </p:cNvPr>
          <p:cNvSpPr>
            <a:spLocks noGrp="1"/>
          </p:cNvSpPr>
          <p:nvPr>
            <p:ph idx="1"/>
          </p:nvPr>
        </p:nvSpPr>
        <p:spPr>
          <a:xfrm>
            <a:off x="429453" y="1944414"/>
            <a:ext cx="5666547" cy="3920342"/>
          </a:xfrm>
        </p:spPr>
        <p:txBody>
          <a:bodyPr>
            <a:normAutofit/>
          </a:bodyPr>
          <a:lstStyle/>
          <a:p>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Your comments can be personal about the vision you have for IL</a:t>
            </a:r>
          </a:p>
          <a:p>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Your comments DO NOT have to be policy specific </a:t>
            </a:r>
          </a:p>
          <a:p>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Your comments can be VERY policy specific</a:t>
            </a:r>
          </a:p>
          <a:p>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rPr>
              <a:t>BOTTOM LINE:  </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Your comments just need to include what YOU think the State needs to hear as they continue on the quest towards compliance with the HCBS settings rule</a:t>
            </a:r>
          </a:p>
        </p:txBody>
      </p:sp>
      <p:cxnSp>
        <p:nvCxnSpPr>
          <p:cNvPr id="139" name="Straight Connector 138">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122" name="Picture 2" descr="Image result for people with disabilities advocating">
            <a:extLst>
              <a:ext uri="{FF2B5EF4-FFF2-40B4-BE49-F238E27FC236}">
                <a16:creationId xmlns:a16="http://schemas.microsoft.com/office/drawing/2014/main" id="{8DA3FE96-6B86-417A-A43B-18254BA615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23" r="33284" b="-2"/>
          <a:stretch/>
        </p:blipFill>
        <p:spPr bwMode="auto">
          <a:xfrm>
            <a:off x="6525453" y="10"/>
            <a:ext cx="566654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2044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6B2101-D36B-4A7F-81E6-2988FAA2A4C3}"/>
              </a:ext>
            </a:extLst>
          </p:cNvPr>
          <p:cNvSpPr>
            <a:spLocks noGrp="1"/>
          </p:cNvSpPr>
          <p:nvPr>
            <p:ph type="title"/>
          </p:nvPr>
        </p:nvSpPr>
        <p:spPr>
          <a:xfrm>
            <a:off x="1197864" y="891539"/>
            <a:ext cx="4898135" cy="1346693"/>
          </a:xfrm>
        </p:spPr>
        <p:txBody>
          <a:bodyPr>
            <a:normAutofit/>
          </a:bodyPr>
          <a:lstStyle/>
          <a:p>
            <a:r>
              <a:rPr lang="en-US" sz="4000">
                <a:latin typeface="Tahoma" panose="020B0604030504040204" pitchFamily="34" charset="0"/>
                <a:ea typeface="Tahoma" panose="020B0604030504040204" pitchFamily="34" charset="0"/>
                <a:cs typeface="Tahoma" panose="020B0604030504040204" pitchFamily="34" charset="0"/>
              </a:rPr>
              <a:t>Act Now!</a:t>
            </a:r>
          </a:p>
        </p:txBody>
      </p:sp>
      <p:sp>
        <p:nvSpPr>
          <p:cNvPr id="11" name="Rectangle 10">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997F41-3740-4FC5-A704-A670D842DA9A}"/>
              </a:ext>
            </a:extLst>
          </p:cNvPr>
          <p:cNvSpPr>
            <a:spLocks noGrp="1"/>
          </p:cNvSpPr>
          <p:nvPr>
            <p:ph idx="1"/>
          </p:nvPr>
        </p:nvSpPr>
        <p:spPr>
          <a:xfrm>
            <a:off x="1197864" y="2399100"/>
            <a:ext cx="4878978" cy="3645084"/>
          </a:xfrm>
        </p:spPr>
        <p:txBody>
          <a:bodyPr>
            <a:normAutofit/>
          </a:bodyPr>
          <a:lstStyle/>
          <a:p>
            <a:pPr marL="0" indent="0">
              <a:buNone/>
            </a:pPr>
            <a:r>
              <a:rPr lang="en-US" sz="1700" dirty="0">
                <a:latin typeface="Tahoma" panose="020B0604030504040204" pitchFamily="34" charset="0"/>
                <a:ea typeface="Tahoma" panose="020B0604030504040204" pitchFamily="34" charset="0"/>
                <a:cs typeface="Tahoma" panose="020B0604030504040204" pitchFamily="34" charset="0"/>
              </a:rPr>
              <a:t>Let’s Review:</a:t>
            </a:r>
          </a:p>
          <a:p>
            <a:r>
              <a:rPr lang="en-US" sz="1700" dirty="0">
                <a:latin typeface="Tahoma" panose="020B0604030504040204" pitchFamily="34" charset="0"/>
                <a:ea typeface="Tahoma" panose="020B0604030504040204" pitchFamily="34" charset="0"/>
                <a:cs typeface="Tahoma" panose="020B0604030504040204" pitchFamily="34" charset="0"/>
              </a:rPr>
              <a:t>Limited money for community services</a:t>
            </a:r>
          </a:p>
          <a:p>
            <a:r>
              <a:rPr lang="en-US" sz="1700" dirty="0">
                <a:latin typeface="Tahoma" panose="020B0604030504040204" pitchFamily="34" charset="0"/>
                <a:ea typeface="Tahoma" panose="020B0604030504040204" pitchFamily="34" charset="0"/>
                <a:cs typeface="Tahoma" panose="020B0604030504040204" pitchFamily="34" charset="0"/>
              </a:rPr>
              <a:t>More than 7000 people waiting for services</a:t>
            </a:r>
          </a:p>
          <a:p>
            <a:pPr marL="0" indent="0">
              <a:buNone/>
            </a:pPr>
            <a:endParaRPr lang="en-US" sz="17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7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700" dirty="0">
                <a:latin typeface="Tahoma" panose="020B0604030504040204" pitchFamily="34" charset="0"/>
                <a:ea typeface="Tahoma" panose="020B0604030504040204" pitchFamily="34" charset="0"/>
                <a:cs typeface="Tahoma" panose="020B0604030504040204" pitchFamily="34" charset="0"/>
              </a:rPr>
              <a:t>HCBS settings rule can help ensure HCBS $$ is </a:t>
            </a:r>
          </a:p>
          <a:p>
            <a:pPr marL="0" indent="0">
              <a:buNone/>
            </a:pPr>
            <a:r>
              <a:rPr lang="en-US" sz="1700" dirty="0">
                <a:latin typeface="Tahoma" panose="020B0604030504040204" pitchFamily="34" charset="0"/>
                <a:ea typeface="Tahoma" panose="020B0604030504040204" pitchFamily="34" charset="0"/>
                <a:cs typeface="Tahoma" panose="020B0604030504040204" pitchFamily="34" charset="0"/>
              </a:rPr>
              <a:t>spent services that help people live, work, learn, </a:t>
            </a:r>
          </a:p>
          <a:p>
            <a:pPr marL="0" indent="0">
              <a:buNone/>
            </a:pPr>
            <a:r>
              <a:rPr lang="en-US" sz="1700" dirty="0">
                <a:latin typeface="Tahoma" panose="020B0604030504040204" pitchFamily="34" charset="0"/>
                <a:ea typeface="Tahoma" panose="020B0604030504040204" pitchFamily="34" charset="0"/>
                <a:cs typeface="Tahoma" panose="020B0604030504040204" pitchFamily="34" charset="0"/>
              </a:rPr>
              <a:t>Play, love in the community living</a:t>
            </a:r>
          </a:p>
          <a:p>
            <a:pPr marL="0" indent="0">
              <a:buNone/>
            </a:pPr>
            <a:endParaRPr lang="en-US" sz="17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68A153D6-01A4-480F-BAC4-23B013692848}"/>
              </a:ext>
            </a:extLst>
          </p:cNvPr>
          <p:cNvPicPr>
            <a:picLocks noChangeAspect="1"/>
          </p:cNvPicPr>
          <p:nvPr/>
        </p:nvPicPr>
        <p:blipFill rotWithShape="1">
          <a:blip r:embed="rId3"/>
          <a:srcRect l="11411" r="12259"/>
          <a:stretch/>
        </p:blipFill>
        <p:spPr>
          <a:xfrm>
            <a:off x="6552330" y="891540"/>
            <a:ext cx="5639670" cy="5071110"/>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7257388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AA3C5A-C5FF-4D3F-91B7-B84CBCE51ED2}"/>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a:t>We Need A Robust Transition Plan</a:t>
            </a:r>
          </a:p>
        </p:txBody>
      </p:sp>
      <p:sp>
        <p:nvSpPr>
          <p:cNvPr id="11" name="Rectangle 1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6A05C85-B34B-40D0-90D4-6D23630144F2}"/>
              </a:ext>
            </a:extLst>
          </p:cNvPr>
          <p:cNvPicPr>
            <a:picLocks noGrp="1" noChangeAspect="1"/>
          </p:cNvPicPr>
          <p:nvPr>
            <p:ph idx="1"/>
          </p:nvPr>
        </p:nvPicPr>
        <p:blipFill rotWithShape="1">
          <a:blip r:embed="rId3"/>
          <a:srcRect l="10167"/>
          <a:stretch/>
        </p:blipFill>
        <p:spPr>
          <a:xfrm>
            <a:off x="545238" y="858525"/>
            <a:ext cx="7608304" cy="5211906"/>
          </a:xfrm>
          <a:prstGeom prst="rect">
            <a:avLst/>
          </a:prstGeom>
        </p:spPr>
      </p:pic>
      <p:sp>
        <p:nvSpPr>
          <p:cNvPr id="15" name="Rectangle 14">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6218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C99D1AB-0C2D-4DD9-B88A-B6369D904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9DB1-A97F-4CA3-8A93-163B3CE64431}"/>
              </a:ext>
            </a:extLst>
          </p:cNvPr>
          <p:cNvSpPr>
            <a:spLocks noGrp="1"/>
          </p:cNvSpPr>
          <p:nvPr>
            <p:ph type="title"/>
          </p:nvPr>
        </p:nvSpPr>
        <p:spPr>
          <a:xfrm>
            <a:off x="1128383" y="729987"/>
            <a:ext cx="3892732" cy="5373624"/>
          </a:xfrm>
        </p:spPr>
        <p:txBody>
          <a:bodyPr anchor="ctr">
            <a:normAutofit/>
          </a:bodyPr>
          <a:lstStyle/>
          <a:p>
            <a:r>
              <a:rPr lang="en-US" sz="5400" dirty="0">
                <a:latin typeface="Tahoma" panose="020B0604030504040204" pitchFamily="34" charset="0"/>
                <a:ea typeface="Tahoma" panose="020B0604030504040204" pitchFamily="34" charset="0"/>
                <a:cs typeface="Tahoma" panose="020B0604030504040204" pitchFamily="34" charset="0"/>
              </a:rPr>
              <a:t>Who? What? Where? When? Why? </a:t>
            </a:r>
            <a:br>
              <a:rPr lang="en-US" sz="5400" dirty="0">
                <a:latin typeface="Tahoma" panose="020B0604030504040204" pitchFamily="34" charset="0"/>
                <a:ea typeface="Tahoma" panose="020B0604030504040204" pitchFamily="34" charset="0"/>
                <a:cs typeface="Tahoma" panose="020B0604030504040204" pitchFamily="34" charset="0"/>
              </a:rPr>
            </a:br>
            <a:r>
              <a:rPr lang="en-US" sz="5400" dirty="0">
                <a:latin typeface="Tahoma" panose="020B0604030504040204" pitchFamily="34" charset="0"/>
                <a:ea typeface="Tahoma" panose="020B0604030504040204" pitchFamily="34" charset="0"/>
                <a:cs typeface="Tahoma" panose="020B0604030504040204" pitchFamily="34" charset="0"/>
              </a:rPr>
              <a:t>How?</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FCAE45-3538-4800-ADF3-7F16E93C7ECF}"/>
              </a:ext>
            </a:extLst>
          </p:cNvPr>
          <p:cNvSpPr>
            <a:spLocks noGrp="1"/>
          </p:cNvSpPr>
          <p:nvPr>
            <p:ph idx="1"/>
          </p:nvPr>
        </p:nvSpPr>
        <p:spPr>
          <a:xfrm>
            <a:off x="6096000" y="1372905"/>
            <a:ext cx="5224272" cy="4305519"/>
          </a:xfrm>
        </p:spPr>
        <p:txBody>
          <a:bodyPr anchor="ctr">
            <a:normAutofit/>
          </a:bodyPr>
          <a:lstStyle/>
          <a:p>
            <a:pPr marL="0" lvl="0" indent="0">
              <a:buNone/>
            </a:pPr>
            <a:r>
              <a:rPr lang="en-US" sz="1700" b="1"/>
              <a:t>IN PERSON:</a:t>
            </a:r>
          </a:p>
          <a:p>
            <a:pPr marL="0" lvl="0" indent="0">
              <a:buNone/>
            </a:pPr>
            <a:r>
              <a:rPr lang="en-US" sz="1700" b="1"/>
              <a:t>February 27, 2020, </a:t>
            </a:r>
            <a:r>
              <a:rPr lang="en-US" sz="1700"/>
              <a:t>10am to 11:30am </a:t>
            </a:r>
          </a:p>
          <a:p>
            <a:pPr marL="0" indent="0">
              <a:buNone/>
            </a:pPr>
            <a:r>
              <a:rPr lang="en-US" sz="1700"/>
              <a:t>Community Alternatives Unlimited</a:t>
            </a:r>
          </a:p>
          <a:p>
            <a:pPr marL="0" indent="0">
              <a:buNone/>
            </a:pPr>
            <a:r>
              <a:rPr lang="en-US" sz="1700"/>
              <a:t>8765 W. Higgins Rd. Ste. Suite 300, Chicago, Ill. 60631                       </a:t>
            </a:r>
          </a:p>
          <a:p>
            <a:pPr marL="0" indent="0">
              <a:buNone/>
            </a:pPr>
            <a:r>
              <a:rPr lang="en-US" sz="1700"/>
              <a:t>RSVP preferred, but not required, to Elizabeth at </a:t>
            </a:r>
            <a:r>
              <a:rPr lang="en-US" sz="1700" u="sng">
                <a:hlinkClick r:id="rId2"/>
              </a:rPr>
              <a:t>eramossosa@cau.org</a:t>
            </a:r>
            <a:r>
              <a:rPr lang="en-US" sz="1700"/>
              <a:t> </a:t>
            </a:r>
          </a:p>
          <a:p>
            <a:pPr marL="0" lvl="0" indent="0">
              <a:buNone/>
            </a:pPr>
            <a:endParaRPr lang="en-US" sz="1700" b="1"/>
          </a:p>
          <a:p>
            <a:pPr marL="0" lvl="0" indent="0">
              <a:buNone/>
            </a:pPr>
            <a:r>
              <a:rPr lang="en-US" sz="1700" b="1"/>
              <a:t>March 3, 2020, </a:t>
            </a:r>
            <a:r>
              <a:rPr lang="en-US" sz="1700"/>
              <a:t>10am to 11:30am </a:t>
            </a:r>
          </a:p>
          <a:p>
            <a:pPr marL="0" indent="0">
              <a:buNone/>
            </a:pPr>
            <a:r>
              <a:rPr lang="en-US" sz="1700"/>
              <a:t>Illinois State Capitol</a:t>
            </a:r>
          </a:p>
          <a:p>
            <a:pPr marL="0" indent="0">
              <a:buNone/>
            </a:pPr>
            <a:r>
              <a:rPr lang="en-US" sz="1700"/>
              <a:t>501 S. Second Street, Room 122B, Springfield, IL  62756 </a:t>
            </a:r>
          </a:p>
          <a:p>
            <a:pPr marL="0" indent="0">
              <a:buNone/>
            </a:pPr>
            <a:r>
              <a:rPr lang="en-US" sz="1700"/>
              <a:t>RSVP not required </a:t>
            </a:r>
          </a:p>
          <a:p>
            <a:pPr marL="0" indent="0">
              <a:buNone/>
            </a:pPr>
            <a:endParaRPr lang="en-US" sz="1700">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87568" y="6355073"/>
            <a:ext cx="60076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977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A63B4B-3D28-4F69-82BC-3EBE37D6E100}"/>
              </a:ext>
            </a:extLst>
          </p:cNvPr>
          <p:cNvSpPr>
            <a:spLocks noGrp="1"/>
          </p:cNvSpPr>
          <p:nvPr>
            <p:ph type="title"/>
          </p:nvPr>
        </p:nvSpPr>
        <p:spPr>
          <a:xfrm>
            <a:off x="731521" y="262759"/>
            <a:ext cx="4828451" cy="5456158"/>
          </a:xfrm>
        </p:spPr>
        <p:txBody>
          <a:bodyPr anchor="ctr">
            <a:normAutofit/>
          </a:bodyPr>
          <a:lstStyle/>
          <a:p>
            <a:r>
              <a:rPr lang="en-US" sz="5400" dirty="0">
                <a:latin typeface="Tahoma" panose="020B0604030504040204" pitchFamily="34" charset="0"/>
                <a:ea typeface="Tahoma" panose="020B0604030504040204" pitchFamily="34" charset="0"/>
                <a:cs typeface="Tahoma" panose="020B0604030504040204" pitchFamily="34" charset="0"/>
              </a:rPr>
              <a:t>Speak Up and Speak Out….</a:t>
            </a:r>
            <a:br>
              <a:rPr lang="en-US" sz="5400" dirty="0">
                <a:latin typeface="Tahoma" panose="020B0604030504040204" pitchFamily="34" charset="0"/>
                <a:ea typeface="Tahoma" panose="020B0604030504040204" pitchFamily="34" charset="0"/>
                <a:cs typeface="Tahoma" panose="020B0604030504040204" pitchFamily="34" charset="0"/>
              </a:rPr>
            </a:br>
            <a:br>
              <a:rPr lang="en-US" sz="5400" dirty="0">
                <a:latin typeface="Tahoma" panose="020B0604030504040204" pitchFamily="34" charset="0"/>
                <a:ea typeface="Tahoma" panose="020B0604030504040204" pitchFamily="34" charset="0"/>
                <a:cs typeface="Tahoma" panose="020B0604030504040204" pitchFamily="34" charset="0"/>
              </a:rPr>
            </a:br>
            <a:r>
              <a:rPr lang="en-US" sz="5400" dirty="0">
                <a:latin typeface="Tahoma" panose="020B0604030504040204" pitchFamily="34" charset="0"/>
                <a:ea typeface="Tahoma" panose="020B0604030504040204" pitchFamily="34" charset="0"/>
                <a:cs typeface="Tahoma" panose="020B0604030504040204" pitchFamily="34" charset="0"/>
              </a:rPr>
              <a:t> In Writing</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5"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9CCE30-D75E-4E44-A5D3-07F6DE753030}"/>
              </a:ext>
            </a:extLst>
          </p:cNvPr>
          <p:cNvSpPr>
            <a:spLocks noGrp="1"/>
          </p:cNvSpPr>
          <p:nvPr>
            <p:ph idx="1"/>
          </p:nvPr>
        </p:nvSpPr>
        <p:spPr>
          <a:xfrm>
            <a:off x="6096001" y="1336329"/>
            <a:ext cx="5260848" cy="4382588"/>
          </a:xfrm>
        </p:spPr>
        <p:txBody>
          <a:bodyPr anchor="ctr">
            <a:normAutofit/>
          </a:bodyPr>
          <a:lstStyle/>
          <a:p>
            <a:pPr marL="0" lvl="0" indent="0">
              <a:buNone/>
            </a:pPr>
            <a:r>
              <a:rPr lang="en-US" sz="2400" b="1" dirty="0">
                <a:latin typeface="Tahoma" panose="020B0604030504040204" pitchFamily="34" charset="0"/>
                <a:ea typeface="Tahoma" panose="020B0604030504040204" pitchFamily="34" charset="0"/>
                <a:cs typeface="Tahoma" panose="020B0604030504040204" pitchFamily="34" charset="0"/>
              </a:rPr>
              <a:t>March 5 - Comments are DUE!</a:t>
            </a:r>
          </a:p>
          <a:p>
            <a:pPr marL="0" lvl="0" indent="0">
              <a:buNone/>
            </a:pPr>
            <a:endParaRPr lang="en-US" sz="19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900" dirty="0">
                <a:latin typeface="Tahoma" panose="020B0604030504040204" pitchFamily="34" charset="0"/>
                <a:ea typeface="Tahoma" panose="020B0604030504040204" pitchFamily="34" charset="0"/>
                <a:cs typeface="Tahoma" panose="020B0604030504040204" pitchFamily="34" charset="0"/>
              </a:rPr>
              <a:t>Submitted online </a:t>
            </a:r>
            <a:r>
              <a:rPr lang="en-US" sz="1900" u="sng" dirty="0">
                <a:latin typeface="Tahoma" panose="020B0604030504040204" pitchFamily="34" charset="0"/>
                <a:ea typeface="Tahoma" panose="020B0604030504040204" pitchFamily="34" charset="0"/>
                <a:cs typeface="Tahoma" panose="020B0604030504040204" pitchFamily="34" charset="0"/>
                <a:hlinkClick r:id="rId2"/>
              </a:rPr>
              <a:t>HFS.SWTransitionPlan@illinois.gov</a:t>
            </a:r>
            <a:r>
              <a:rPr lang="en-US" sz="1900" dirty="0">
                <a:latin typeface="Tahoma" panose="020B0604030504040204" pitchFamily="34" charset="0"/>
                <a:ea typeface="Tahoma" panose="020B0604030504040204" pitchFamily="34" charset="0"/>
                <a:cs typeface="Tahoma" panose="020B0604030504040204" pitchFamily="34" charset="0"/>
              </a:rPr>
              <a:t> </a:t>
            </a:r>
          </a:p>
          <a:p>
            <a:pPr marL="0" indent="0">
              <a:buNone/>
            </a:pPr>
            <a:r>
              <a:rPr lang="en-US" sz="1900" dirty="0">
                <a:latin typeface="Tahoma" panose="020B0604030504040204" pitchFamily="34" charset="0"/>
                <a:ea typeface="Tahoma" panose="020B0604030504040204" pitchFamily="34" charset="0"/>
                <a:cs typeface="Tahoma" panose="020B0604030504040204" pitchFamily="34" charset="0"/>
              </a:rPr>
              <a:t>or </a:t>
            </a:r>
          </a:p>
          <a:p>
            <a:pPr marL="0" indent="0">
              <a:buNone/>
            </a:pPr>
            <a:r>
              <a:rPr lang="en-US" sz="1900" dirty="0">
                <a:latin typeface="Tahoma" panose="020B0604030504040204" pitchFamily="34" charset="0"/>
                <a:ea typeface="Tahoma" panose="020B0604030504040204" pitchFamily="34" charset="0"/>
                <a:cs typeface="Tahoma" panose="020B0604030504040204" pitchFamily="34" charset="0"/>
              </a:rPr>
              <a:t>Written comments may be mailed to: </a:t>
            </a:r>
          </a:p>
          <a:p>
            <a:pPr marL="0" lvl="0" indent="0">
              <a:buNone/>
            </a:pPr>
            <a:endParaRPr lang="en-US" sz="1900" dirty="0">
              <a:latin typeface="Tahoma" panose="020B0604030504040204" pitchFamily="34" charset="0"/>
              <a:ea typeface="Tahoma" panose="020B0604030504040204" pitchFamily="34" charset="0"/>
              <a:cs typeface="Tahoma" panose="020B0604030504040204" pitchFamily="34" charset="0"/>
            </a:endParaRPr>
          </a:p>
          <a:p>
            <a:pPr marL="0" lvl="0" indent="0">
              <a:buNone/>
            </a:pPr>
            <a:r>
              <a:rPr lang="en-US" sz="1900" dirty="0">
                <a:latin typeface="Tahoma" panose="020B0604030504040204" pitchFamily="34" charset="0"/>
                <a:ea typeface="Tahoma" panose="020B0604030504040204" pitchFamily="34" charset="0"/>
                <a:cs typeface="Tahoma" panose="020B0604030504040204" pitchFamily="34" charset="0"/>
              </a:rPr>
              <a:t>The Illinois Department of Healthcare and Family Services</a:t>
            </a:r>
          </a:p>
          <a:p>
            <a:pPr marL="0" lvl="0" indent="0">
              <a:buNone/>
            </a:pPr>
            <a:r>
              <a:rPr lang="en-US" sz="1900" dirty="0">
                <a:latin typeface="Tahoma" panose="020B0604030504040204" pitchFamily="34" charset="0"/>
                <a:ea typeface="Tahoma" panose="020B0604030504040204" pitchFamily="34" charset="0"/>
                <a:cs typeface="Tahoma" panose="020B0604030504040204" pitchFamily="34" charset="0"/>
              </a:rPr>
              <a:t>Attn: Waiver Management </a:t>
            </a:r>
          </a:p>
          <a:p>
            <a:pPr marL="0" lvl="0" indent="0">
              <a:buNone/>
            </a:pPr>
            <a:r>
              <a:rPr lang="en-US" sz="1900" dirty="0">
                <a:latin typeface="Tahoma" panose="020B0604030504040204" pitchFamily="34" charset="0"/>
                <a:ea typeface="Tahoma" panose="020B0604030504040204" pitchFamily="34" charset="0"/>
                <a:cs typeface="Tahoma" panose="020B0604030504040204" pitchFamily="34" charset="0"/>
              </a:rPr>
              <a:t>201 South Grand Ave East, FL 2 Springfield, IL 62763 </a:t>
            </a:r>
          </a:p>
        </p:txBody>
      </p:sp>
    </p:spTree>
    <p:extLst>
      <p:ext uri="{BB962C8B-B14F-4D97-AF65-F5344CB8AC3E}">
        <p14:creationId xmlns:p14="http://schemas.microsoft.com/office/powerpoint/2010/main" val="35183054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98A34C9-B7F4-42D4-B133-6DA927825511}"/>
              </a:ext>
            </a:extLst>
          </p:cNvPr>
          <p:cNvSpPr>
            <a:spLocks noGrp="1"/>
          </p:cNvSpPr>
          <p:nvPr>
            <p:ph type="title"/>
          </p:nvPr>
        </p:nvSpPr>
        <p:spPr>
          <a:xfrm>
            <a:off x="1014141" y="1450655"/>
            <a:ext cx="3932030" cy="3956690"/>
          </a:xfrm>
        </p:spPr>
        <p:txBody>
          <a:bodyPr anchor="ctr">
            <a:normAutofit/>
          </a:bodyPr>
          <a:lstStyle/>
          <a:p>
            <a:r>
              <a:rPr lang="en-US" sz="8000">
                <a:solidFill>
                  <a:schemeClr val="bg1"/>
                </a:solidFill>
                <a:latin typeface="Tahoma" panose="020B0604030504040204" pitchFamily="34" charset="0"/>
                <a:ea typeface="Tahoma" panose="020B0604030504040204" pitchFamily="34" charset="0"/>
                <a:cs typeface="Tahoma" panose="020B0604030504040204" pitchFamily="34" charset="0"/>
              </a:rPr>
              <a:t>Say It Again Sam</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18A5DAE-E305-4286-9D18-6D55A197488E}"/>
              </a:ext>
            </a:extLst>
          </p:cNvPr>
          <p:cNvSpPr>
            <a:spLocks noGrp="1"/>
          </p:cNvSpPr>
          <p:nvPr>
            <p:ph idx="1"/>
          </p:nvPr>
        </p:nvSpPr>
        <p:spPr>
          <a:xfrm>
            <a:off x="6096000" y="1108061"/>
            <a:ext cx="5008901" cy="4571972"/>
          </a:xfrm>
        </p:spPr>
        <p:txBody>
          <a:bodyPr anchor="ctr">
            <a:normAutofit/>
          </a:bodyPr>
          <a:lstStyle/>
          <a:p>
            <a:pPr marL="0" indent="0">
              <a:buNone/>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Comments can range from very personal and tell stories to factual and focused on public policy.</a:t>
            </a:r>
          </a:p>
          <a:p>
            <a:pPr marL="0" indent="0">
              <a:buNone/>
            </a:pP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Themes can include:</a:t>
            </a:r>
          </a:p>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Nothing about us without us</a:t>
            </a:r>
          </a:p>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Strong assessments for everyone</a:t>
            </a:r>
          </a:p>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Shine some sunshine on the process</a:t>
            </a:r>
          </a:p>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Talk to us often</a:t>
            </a:r>
          </a:p>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Put IL’s money where its mouth is!</a:t>
            </a:r>
          </a:p>
          <a:p>
            <a:pPr marL="0" indent="0">
              <a:buNone/>
            </a:pP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075899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9C99D1AB-0C2D-4DD9-B88A-B6369D904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35897B-5CC4-468D-AA9A-49A7B042FDED}"/>
              </a:ext>
            </a:extLst>
          </p:cNvPr>
          <p:cNvSpPr>
            <a:spLocks noGrp="1"/>
          </p:cNvSpPr>
          <p:nvPr>
            <p:ph type="title"/>
          </p:nvPr>
        </p:nvSpPr>
        <p:spPr>
          <a:xfrm>
            <a:off x="1045028" y="1372905"/>
            <a:ext cx="3892732" cy="4305519"/>
          </a:xfrm>
        </p:spPr>
        <p:txBody>
          <a:bodyPr anchor="ctr">
            <a:normAutofit/>
          </a:bodyPr>
          <a:lstStyle/>
          <a:p>
            <a:r>
              <a:rPr lang="en-US" sz="5400">
                <a:latin typeface="Tahoma" panose="020B0604030504040204" pitchFamily="34" charset="0"/>
                <a:ea typeface="Tahoma" panose="020B0604030504040204" pitchFamily="34" charset="0"/>
                <a:cs typeface="Tahoma" panose="020B0604030504040204" pitchFamily="34" charset="0"/>
              </a:rPr>
              <a:t>Next Steps and Questions</a:t>
            </a:r>
          </a:p>
        </p:txBody>
      </p:sp>
      <p:grpSp>
        <p:nvGrpSpPr>
          <p:cNvPr id="16"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DF99EF8-7BC4-48D5-95F7-74D7C5569FBA}"/>
              </a:ext>
            </a:extLst>
          </p:cNvPr>
          <p:cNvSpPr>
            <a:spLocks noGrp="1"/>
          </p:cNvSpPr>
          <p:nvPr>
            <p:ph idx="1"/>
          </p:nvPr>
        </p:nvSpPr>
        <p:spPr>
          <a:xfrm>
            <a:off x="5685810" y="1103587"/>
            <a:ext cx="6009366" cy="4887310"/>
          </a:xfrm>
        </p:spPr>
        <p:txBody>
          <a:bodyPr anchor="ctr">
            <a:normAutofit/>
          </a:bodyPr>
          <a:lstStyle/>
          <a:p>
            <a:r>
              <a:rPr lang="en-US" sz="2000">
                <a:latin typeface="Tahoma" panose="020B0604030504040204" pitchFamily="34" charset="0"/>
                <a:ea typeface="Tahoma" panose="020B0604030504040204" pitchFamily="34" charset="0"/>
                <a:cs typeface="Tahoma" panose="020B0604030504040204" pitchFamily="34" charset="0"/>
              </a:rPr>
              <a:t>March 5 -Comments are due, Illinois will write them up, respond to them as needed and submit the plan to CMS</a:t>
            </a:r>
          </a:p>
          <a:p>
            <a:r>
              <a:rPr lang="en-US" sz="2000">
                <a:latin typeface="Tahoma" panose="020B0604030504040204" pitchFamily="34" charset="0"/>
                <a:ea typeface="Tahoma" panose="020B0604030504040204" pitchFamily="34" charset="0"/>
                <a:cs typeface="Tahoma" panose="020B0604030504040204" pitchFamily="34" charset="0"/>
              </a:rPr>
              <a:t>CMS will approve the draft and/or work with the state to address concerns</a:t>
            </a:r>
          </a:p>
          <a:p>
            <a:r>
              <a:rPr lang="en-US" sz="2000">
                <a:latin typeface="Tahoma" panose="020B0604030504040204" pitchFamily="34" charset="0"/>
                <a:ea typeface="Tahoma" panose="020B0604030504040204" pitchFamily="34" charset="0"/>
                <a:cs typeface="Tahoma" panose="020B0604030504040204" pitchFamily="34" charset="0"/>
              </a:rPr>
              <a:t>Once approved, Illinois will add to the plan and work to begin implementing it and submit a final transition plan for approval to CMS – </a:t>
            </a:r>
            <a:r>
              <a:rPr lang="en-US" sz="2000" b="1">
                <a:latin typeface="Tahoma" panose="020B0604030504040204" pitchFamily="34" charset="0"/>
                <a:ea typeface="Tahoma" panose="020B0604030504040204" pitchFamily="34" charset="0"/>
                <a:cs typeface="Tahoma" panose="020B0604030504040204" pitchFamily="34" charset="0"/>
              </a:rPr>
              <a:t>This will require further comments from people!</a:t>
            </a:r>
          </a:p>
          <a:p>
            <a:r>
              <a:rPr lang="en-US" sz="2000">
                <a:latin typeface="Tahoma" panose="020B0604030504040204" pitchFamily="34" charset="0"/>
                <a:ea typeface="Tahoma" panose="020B0604030504040204" pitchFamily="34" charset="0"/>
                <a:cs typeface="Tahoma" panose="020B0604030504040204" pitchFamily="34" charset="0"/>
              </a:rPr>
              <a:t>March 2022 – Settings rule is required to be implemented to get federal dollars for HCBS. </a:t>
            </a:r>
          </a:p>
          <a:p>
            <a:pPr marL="0" indent="0">
              <a:buNone/>
            </a:pPr>
            <a:endParaRPr lang="en-US" sz="200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2000">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87568" y="6355073"/>
            <a:ext cx="60076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59292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C99D1AB-0C2D-4DD9-B88A-B6369D904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5028" y="1372905"/>
            <a:ext cx="3892732" cy="4305519"/>
          </a:xfrm>
        </p:spPr>
        <p:txBody>
          <a:bodyPr vert="horz" lIns="91440" tIns="45720" rIns="91440" bIns="45720" rtlCol="0" anchor="ctr">
            <a:normAutofit/>
          </a:bodyPr>
          <a:lstStyle/>
          <a:p>
            <a:r>
              <a:rPr lang="en-US" sz="5400" kern="1200" dirty="0">
                <a:solidFill>
                  <a:schemeClr val="tx1"/>
                </a:solidFill>
                <a:latin typeface="Tahoma" panose="020B0604030504040204" pitchFamily="34" charset="0"/>
                <a:ea typeface="Tahoma" panose="020B0604030504040204" pitchFamily="34" charset="0"/>
                <a:cs typeface="Tahoma" panose="020B0604030504040204" pitchFamily="34" charset="0"/>
              </a:rPr>
              <a:t>HCBS Resources:</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685810" y="1240221"/>
            <a:ext cx="6108731" cy="4589084"/>
          </a:xfrm>
          <a:prstGeom prst="rect">
            <a:avLst/>
          </a:prstGeom>
        </p:spPr>
        <p:txBody>
          <a:bodyPr vert="horz" lIns="91440" tIns="45720" rIns="91440" bIns="45720" rtlCol="0" anchor="ctr">
            <a:normAutofit/>
          </a:bodyPr>
          <a:lstStyle/>
          <a:p>
            <a:pPr marL="0" lvl="1" indent="-228600">
              <a:lnSpc>
                <a:spcPct val="90000"/>
              </a:lnSpc>
              <a:spcAft>
                <a:spcPts val="600"/>
              </a:spcAft>
              <a:buFont typeface="Arial" panose="020B0604020202020204" pitchFamily="34" charset="0"/>
              <a:buChar char="•"/>
            </a:pPr>
            <a:r>
              <a:rPr lang="en-US" altLang="en-US" sz="2800" dirty="0">
                <a:latin typeface="Tahoma" panose="020B0604030504040204" pitchFamily="34" charset="0"/>
                <a:ea typeface="Tahoma" panose="020B0604030504040204" pitchFamily="34" charset="0"/>
                <a:cs typeface="Tahoma" panose="020B0604030504040204" pitchFamily="34" charset="0"/>
                <a:hlinkClick r:id="rId2"/>
              </a:rPr>
              <a:t>www.hcbsadvocacy.org</a:t>
            </a:r>
            <a:r>
              <a:rPr lang="en-US" altLang="en-US" sz="2800" b="1" dirty="0">
                <a:latin typeface="Tahoma" panose="020B0604030504040204" pitchFamily="34" charset="0"/>
                <a:ea typeface="Tahoma" panose="020B0604030504040204" pitchFamily="34" charset="0"/>
                <a:cs typeface="Tahoma" panose="020B0604030504040204" pitchFamily="34" charset="0"/>
              </a:rPr>
              <a:t> </a:t>
            </a:r>
          </a:p>
          <a:p>
            <a:pPr marL="0" lvl="1" indent="-228600">
              <a:lnSpc>
                <a:spcPct val="90000"/>
              </a:lnSpc>
              <a:spcAft>
                <a:spcPts val="600"/>
              </a:spcAft>
              <a:buFont typeface="Arial" panose="020B0604020202020204" pitchFamily="34" charset="0"/>
              <a:buChar char="•"/>
            </a:pPr>
            <a:endParaRPr lang="en-US" altLang="en-US" sz="2800" b="1" dirty="0">
              <a:latin typeface="Tahoma" panose="020B0604030504040204" pitchFamily="34" charset="0"/>
              <a:ea typeface="Tahoma" panose="020B0604030504040204" pitchFamily="34" charset="0"/>
              <a:cs typeface="Tahoma" panose="020B0604030504040204" pitchFamily="34" charset="0"/>
            </a:endParaRPr>
          </a:p>
          <a:p>
            <a:pPr marL="0" lvl="1" indent="-228600">
              <a:lnSpc>
                <a:spcPct val="90000"/>
              </a:lnSpc>
              <a:spcAft>
                <a:spcPts val="600"/>
              </a:spcAft>
              <a:buFont typeface="Arial" panose="020B0604020202020204" pitchFamily="34" charset="0"/>
              <a:buChar char="•"/>
            </a:pPr>
            <a:r>
              <a:rPr lang="en-US" altLang="en-US" sz="2800" dirty="0">
                <a:latin typeface="Tahoma" panose="020B0604030504040204" pitchFamily="34" charset="0"/>
                <a:ea typeface="Tahoma" panose="020B0604030504040204" pitchFamily="34" charset="0"/>
                <a:cs typeface="Tahoma" panose="020B0604030504040204" pitchFamily="34" charset="0"/>
                <a:hlinkClick r:id="rId3"/>
              </a:rPr>
              <a:t>www.medicaid.gov/HCBS</a:t>
            </a:r>
            <a:r>
              <a:rPr lang="en-US" altLang="en-US" sz="2800" dirty="0">
                <a:latin typeface="Tahoma" panose="020B0604030504040204" pitchFamily="34" charset="0"/>
                <a:ea typeface="Tahoma" panose="020B0604030504040204" pitchFamily="34" charset="0"/>
                <a:cs typeface="Tahoma" panose="020B0604030504040204" pitchFamily="34" charset="0"/>
              </a:rPr>
              <a:t>  </a:t>
            </a:r>
          </a:p>
          <a:p>
            <a:pPr marL="0" lvl="1" indent="-228600">
              <a:lnSpc>
                <a:spcPct val="90000"/>
              </a:lnSpc>
              <a:spcAft>
                <a:spcPts val="600"/>
              </a:spcAft>
              <a:buFont typeface="Arial" panose="020B0604020202020204" pitchFamily="34" charset="0"/>
              <a:buChar char="•"/>
            </a:pPr>
            <a:endParaRPr lang="en-US" altLang="en-US" sz="2800" dirty="0">
              <a:latin typeface="Tahoma" panose="020B0604030504040204" pitchFamily="34" charset="0"/>
              <a:ea typeface="Tahoma" panose="020B0604030504040204" pitchFamily="34" charset="0"/>
              <a:cs typeface="Tahoma" panose="020B0604030504040204" pitchFamily="34" charset="0"/>
            </a:endParaRPr>
          </a:p>
          <a:p>
            <a:pPr marL="0" lvl="1" indent="-228600">
              <a:lnSpc>
                <a:spcPct val="90000"/>
              </a:lnSpc>
              <a:spcAft>
                <a:spcPts val="600"/>
              </a:spcAft>
              <a:buFont typeface="Arial" panose="020B0604020202020204" pitchFamily="34" charset="0"/>
              <a:buChar char="•"/>
            </a:pPr>
            <a:r>
              <a:rPr lang="en-US" sz="2800" u="sng" dirty="0">
                <a:latin typeface="Tahoma" panose="020B0604030504040204" pitchFamily="34" charset="0"/>
                <a:ea typeface="Tahoma" panose="020B0604030504040204" pitchFamily="34" charset="0"/>
                <a:cs typeface="Tahoma" panose="020B0604030504040204" pitchFamily="34" charset="0"/>
                <a:hlinkClick r:id="rId4"/>
              </a:rPr>
              <a:t>https://www.c-q-l.org/HCBS-ACT/hcbs-act-explaining-hcbs</a:t>
            </a:r>
            <a:endParaRPr lang="en-US" sz="2800" dirty="0">
              <a:latin typeface="Tahoma" panose="020B0604030504040204" pitchFamily="34" charset="0"/>
              <a:ea typeface="Tahoma" panose="020B0604030504040204" pitchFamily="34" charset="0"/>
              <a:cs typeface="Tahoma" panose="020B0604030504040204" pitchFamily="34" charset="0"/>
            </a:endParaRPr>
          </a:p>
          <a:p>
            <a:pPr marL="0" lvl="1" indent="-228600">
              <a:lnSpc>
                <a:spcPct val="90000"/>
              </a:lnSpc>
              <a:spcAft>
                <a:spcPts val="600"/>
              </a:spcAft>
              <a:buFont typeface="Arial" panose="020B0604020202020204" pitchFamily="34" charset="0"/>
              <a:buChar char="•"/>
            </a:pPr>
            <a:endParaRPr lang="en-US" altLang="en-US" sz="2000" dirty="0"/>
          </a:p>
          <a:p>
            <a:pPr marL="0" lvl="1" indent="-228600">
              <a:lnSpc>
                <a:spcPct val="90000"/>
              </a:lnSpc>
              <a:spcAft>
                <a:spcPts val="600"/>
              </a:spcAft>
              <a:buFont typeface="Arial" panose="020B0604020202020204" pitchFamily="34" charset="0"/>
              <a:buChar char="•"/>
            </a:pPr>
            <a:endParaRPr lang="en-US" altLang="en-US" sz="2000" dirty="0"/>
          </a:p>
        </p:txBody>
      </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87568" y="6355073"/>
            <a:ext cx="60076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85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2B25BF-C493-4B6D-ACEF-C8EB4ADEF4F9}"/>
              </a:ext>
            </a:extLst>
          </p:cNvPr>
          <p:cNvSpPr>
            <a:spLocks noGrp="1"/>
          </p:cNvSpPr>
          <p:nvPr>
            <p:ph type="title"/>
          </p:nvPr>
        </p:nvSpPr>
        <p:spPr>
          <a:xfrm>
            <a:off x="554804" y="600001"/>
            <a:ext cx="3771206" cy="1630440"/>
          </a:xfrm>
        </p:spPr>
        <p:txBody>
          <a:bodyPr anchor="ctr">
            <a:normAutofit/>
          </a:bodyPr>
          <a:lstStyle/>
          <a:p>
            <a:r>
              <a:rPr lang="en-US" sz="3400" dirty="0">
                <a:solidFill>
                  <a:schemeClr val="bg1"/>
                </a:solidFill>
                <a:latin typeface="Tahoma" panose="020B0604030504040204" pitchFamily="34" charset="0"/>
                <a:ea typeface="Tahoma" panose="020B0604030504040204" pitchFamily="34" charset="0"/>
                <a:cs typeface="Tahoma" panose="020B0604030504040204" pitchFamily="34" charset="0"/>
              </a:rPr>
              <a:t>In Illinois this includes:</a:t>
            </a:r>
          </a:p>
        </p:txBody>
      </p:sp>
      <p:grpSp>
        <p:nvGrpSpPr>
          <p:cNvPr id="13" name="Group 12">
            <a:extLst>
              <a:ext uri="{FF2B5EF4-FFF2-40B4-BE49-F238E27FC236}">
                <a16:creationId xmlns:a16="http://schemas.microsoft.com/office/drawing/2014/main" id="{F763482E-C6B0-4F8D-90FE-76C25B1BF7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737776"/>
            <a:ext cx="242107" cy="1340860"/>
            <a:chOff x="56167" y="899960"/>
            <a:chExt cx="242107" cy="1340860"/>
          </a:xfrm>
        </p:grpSpPr>
        <p:sp>
          <p:nvSpPr>
            <p:cNvPr id="14" name="Rectangle 2">
              <a:extLst>
                <a:ext uri="{FF2B5EF4-FFF2-40B4-BE49-F238E27FC236}">
                  <a16:creationId xmlns:a16="http://schemas.microsoft.com/office/drawing/2014/main" id="{129B062B-A95D-44CF-8B39-3F512A3CB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9">
              <a:extLst>
                <a:ext uri="{FF2B5EF4-FFF2-40B4-BE49-F238E27FC236}">
                  <a16:creationId xmlns:a16="http://schemas.microsoft.com/office/drawing/2014/main" id="{AAFA0D29-6110-416E-88A2-7FE5D20A1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6B53A87A-F27C-403F-89E6-5F9C7BF1D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E9F992CA-17ED-4498-917B-82248E234B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CCE48BBE-46D0-4D42-B76F-82EA8F3B6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2B60A21C-F925-4D53-9B82-2A54BD825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F53E30A8-7102-40D6-A663-9858ED106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8FABC48A-DD76-4A1F-8D69-085FB47FA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21429B45-62BB-4C66-9F32-F4474D01F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6F8ED381-4DC0-432C-9E67-41B64DDBB4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22C864E8-53DE-4D7E-845A-0AB035EF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F907663A-C35E-4E4E-86D3-EDE6C39E1F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29FA51B0-D541-425F-B6B7-A0D8929EF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86A9FEBF-8037-4D08-BCB0-C5D294A2B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CC11EA10-D9DC-4A52-B789-8CD67A55C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338DE07B-B730-4132-83B4-44986FED7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6697E973-A918-4FD8-9A4C-5B13A5B65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AA4CD7CC-D5FB-4427-A6D4-D594E979E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DFC90C0F-5A62-47A8-B06E-2F6D61E7B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7BF589B4-EC07-4428-B4C9-09EB55FA2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group of people in a room&#10;&#10;Description automatically generated">
            <a:extLst>
              <a:ext uri="{FF2B5EF4-FFF2-40B4-BE49-F238E27FC236}">
                <a16:creationId xmlns:a16="http://schemas.microsoft.com/office/drawing/2014/main" id="{8CB8FA7E-F99A-4385-9550-9459C25A5CD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623" r="743"/>
          <a:stretch/>
        </p:blipFill>
        <p:spPr>
          <a:xfrm>
            <a:off x="4636008" y="10"/>
            <a:ext cx="7555992" cy="6857990"/>
          </a:xfrm>
          <a:prstGeom prst="rect">
            <a:avLst/>
          </a:prstGeom>
        </p:spPr>
      </p:pic>
      <p:sp>
        <p:nvSpPr>
          <p:cNvPr id="35" name="Rectangle 34">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40714"/>
            <a:ext cx="5291468" cy="4217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C5F8542-F285-48A9-8998-2DEC5B01626B}"/>
              </a:ext>
            </a:extLst>
          </p:cNvPr>
          <p:cNvSpPr>
            <a:spLocks noGrp="1"/>
          </p:cNvSpPr>
          <p:nvPr>
            <p:ph idx="1"/>
          </p:nvPr>
        </p:nvSpPr>
        <p:spPr>
          <a:xfrm>
            <a:off x="597408" y="3048670"/>
            <a:ext cx="4282817" cy="3123466"/>
          </a:xfrm>
        </p:spPr>
        <p:txBody>
          <a:bodyPr anchor="ctr">
            <a:normAutofit/>
          </a:bodyPr>
          <a:lstStyle/>
          <a:p>
            <a:pPr marL="0" indent="0">
              <a:buNone/>
            </a:pPr>
            <a:r>
              <a:rPr lang="en-US" sz="4800" dirty="0">
                <a:latin typeface="Tahoma" panose="020B0604030504040204" pitchFamily="34" charset="0"/>
                <a:ea typeface="Tahoma" panose="020B0604030504040204" pitchFamily="34" charset="0"/>
                <a:cs typeface="Tahoma" panose="020B0604030504040204" pitchFamily="34" charset="0"/>
              </a:rPr>
              <a:t>CILA </a:t>
            </a:r>
          </a:p>
          <a:p>
            <a:pPr marL="0" indent="0">
              <a:buNone/>
            </a:pPr>
            <a:r>
              <a:rPr lang="en-US" sz="4800" dirty="0">
                <a:latin typeface="Tahoma" panose="020B0604030504040204" pitchFamily="34" charset="0"/>
                <a:ea typeface="Tahoma" panose="020B0604030504040204" pitchFamily="34" charset="0"/>
                <a:cs typeface="Tahoma" panose="020B0604030504040204" pitchFamily="34" charset="0"/>
              </a:rPr>
              <a:t>Day Services</a:t>
            </a:r>
          </a:p>
          <a:p>
            <a:pPr marL="0" indent="0">
              <a:buNone/>
            </a:pPr>
            <a:r>
              <a:rPr lang="en-US" sz="4800" dirty="0">
                <a:latin typeface="Tahoma" panose="020B0604030504040204" pitchFamily="34" charset="0"/>
                <a:ea typeface="Tahoma" panose="020B0604030504040204" pitchFamily="34" charset="0"/>
                <a:cs typeface="Tahoma" panose="020B0604030504040204" pitchFamily="34" charset="0"/>
              </a:rPr>
              <a:t>Workshop</a:t>
            </a:r>
          </a:p>
          <a:p>
            <a:endParaRPr lang="en-US" sz="1800" dirty="0"/>
          </a:p>
        </p:txBody>
      </p:sp>
      <p:sp>
        <p:nvSpPr>
          <p:cNvPr id="37" name="Rectangle 36">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216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8CBEBCB-DDD6-4860-899A-47D14C4AB32A}"/>
              </a:ext>
            </a:extLst>
          </p:cNvPr>
          <p:cNvSpPr txBox="1"/>
          <p:nvPr/>
        </p:nvSpPr>
        <p:spPr>
          <a:xfrm>
            <a:off x="9872134" y="6657945"/>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halifax.mediacoop.ca/story/accounting-sheltered-workshops/3374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15391537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2D587-6EE2-4F2B-814F-19C43E0E918D}"/>
              </a:ext>
            </a:extLst>
          </p:cNvPr>
          <p:cNvSpPr/>
          <p:nvPr/>
        </p:nvSpPr>
        <p:spPr>
          <a:xfrm>
            <a:off x="261390" y="2606566"/>
            <a:ext cx="9522372" cy="387459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600" dirty="0">
                <a:latin typeface="Tahoma" panose="020B0604030504040204" pitchFamily="34" charset="0"/>
                <a:ea typeface="Tahoma" panose="020B0604030504040204" pitchFamily="34" charset="0"/>
                <a:cs typeface="Tahoma" panose="020B0604030504040204" pitchFamily="34" charset="0"/>
              </a:rPr>
              <a:t>Contact Us!</a:t>
            </a:r>
          </a:p>
          <a:p>
            <a:r>
              <a:rPr lang="en-US" sz="2400" dirty="0">
                <a:latin typeface="Tahoma" panose="020B0604030504040204" pitchFamily="34" charset="0"/>
                <a:ea typeface="Tahoma" panose="020B0604030504040204" pitchFamily="34" charset="0"/>
                <a:cs typeface="Tahoma" panose="020B0604030504040204" pitchFamily="34" charset="0"/>
              </a:rPr>
              <a:t>Meg Cooch, Meg@thearcofil.com</a:t>
            </a:r>
          </a:p>
          <a:p>
            <a:r>
              <a:rPr lang="en-US" sz="2400" dirty="0">
                <a:latin typeface="Tahoma" panose="020B0604030504040204" pitchFamily="34" charset="0"/>
                <a:ea typeface="Tahoma" panose="020B0604030504040204" pitchFamily="34" charset="0"/>
                <a:cs typeface="Tahoma" panose="020B0604030504040204" pitchFamily="34" charset="0"/>
              </a:rPr>
              <a:t>Mariel Hamer, </a:t>
            </a:r>
            <a:r>
              <a:rPr lang="en-US" sz="2400" dirty="0">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Mariel.Hamer@illinois.gov</a:t>
            </a:r>
            <a:r>
              <a:rPr lang="en-US" sz="2400" dirty="0">
                <a:latin typeface="Tahoma" panose="020B0604030504040204" pitchFamily="34" charset="0"/>
                <a:ea typeface="Tahoma" panose="020B0604030504040204" pitchFamily="34" charset="0"/>
                <a:cs typeface="Tahoma" panose="020B0604030504040204" pitchFamily="34" charset="0"/>
              </a:rPr>
              <a:t> </a:t>
            </a:r>
          </a:p>
          <a:p>
            <a:r>
              <a:rPr lang="en-US" sz="2400" dirty="0">
                <a:latin typeface="Tahoma" panose="020B0604030504040204" pitchFamily="34" charset="0"/>
                <a:ea typeface="Tahoma" panose="020B0604030504040204" pitchFamily="34" charset="0"/>
                <a:cs typeface="Tahoma" panose="020B0604030504040204" pitchFamily="34" charset="0"/>
              </a:rPr>
              <a:t>Nicole </a:t>
            </a:r>
            <a:r>
              <a:rPr lang="en-US" sz="2400" dirty="0" err="1">
                <a:latin typeface="Tahoma" panose="020B0604030504040204" pitchFamily="34" charset="0"/>
                <a:ea typeface="Tahoma" panose="020B0604030504040204" pitchFamily="34" charset="0"/>
                <a:cs typeface="Tahoma" panose="020B0604030504040204" pitchFamily="34" charset="0"/>
              </a:rPr>
              <a:t>Jorwic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kern="0" dirty="0">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Jorwic@thearc.org</a:t>
            </a:r>
            <a:endParaRPr lang="en-US" sz="2400" kern="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Kim Mercer-Schleider, Kimberly.Mercer-Schleider@illinois.gov</a:t>
            </a:r>
          </a:p>
          <a:p>
            <a:r>
              <a:rPr lang="en-US" sz="2400" dirty="0">
                <a:latin typeface="Tahoma" panose="020B0604030504040204" pitchFamily="34" charset="0"/>
                <a:ea typeface="Tahoma" panose="020B0604030504040204" pitchFamily="34" charset="0"/>
                <a:cs typeface="Tahoma" panose="020B0604030504040204" pitchFamily="34" charset="0"/>
              </a:rPr>
              <a:t>Leanne Mull or Carl Nave, leanneadvocacy@gmail.com </a:t>
            </a:r>
          </a:p>
          <a:p>
            <a:endParaRPr lang="en-US" sz="2400" dirty="0">
              <a:latin typeface="Tahoma" panose="020B0604030504040204" pitchFamily="34" charset="0"/>
              <a:ea typeface="Tahoma" panose="020B0604030504040204" pitchFamily="34" charset="0"/>
              <a:cs typeface="Tahoma" panose="020B0604030504040204" pitchFamily="34" charset="0"/>
            </a:endParaRPr>
          </a:p>
          <a:p>
            <a:pPr>
              <a:lnSpc>
                <a:spcPct val="90000"/>
              </a:lnSpc>
              <a:spcBef>
                <a:spcPct val="0"/>
              </a:spcBef>
              <a:spcAft>
                <a:spcPts val="600"/>
              </a:spcAft>
            </a:pPr>
            <a:endParaRPr lang="en-US" sz="2000" dirty="0">
              <a:latin typeface="Tahoma" panose="020B0604030504040204" pitchFamily="34" charset="0"/>
              <a:ea typeface="Tahoma" panose="020B0604030504040204" pitchFamily="34" charset="0"/>
              <a:cs typeface="Tahoma" panose="020B0604030504040204" pitchFamily="34" charset="0"/>
            </a:endParaRPr>
          </a:p>
          <a:p>
            <a:pPr>
              <a:lnSpc>
                <a:spcPct val="90000"/>
              </a:lnSpc>
              <a:spcBef>
                <a:spcPct val="0"/>
              </a:spcBef>
              <a:spcAft>
                <a:spcPts val="600"/>
              </a:spcAft>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3" name="Subtitle 2">
            <a:extLst>
              <a:ext uri="{FF2B5EF4-FFF2-40B4-BE49-F238E27FC236}">
                <a16:creationId xmlns:a16="http://schemas.microsoft.com/office/drawing/2014/main" id="{1CF6A408-D9A4-4FD6-A397-A81DC4AEA860}"/>
              </a:ext>
            </a:extLst>
          </p:cNvPr>
          <p:cNvSpPr>
            <a:spLocks noGrp="1"/>
          </p:cNvSpPr>
          <p:nvPr>
            <p:ph type="subTitle" idx="1"/>
          </p:nvPr>
        </p:nvSpPr>
        <p:spPr>
          <a:xfrm>
            <a:off x="830030" y="329492"/>
            <a:ext cx="6658589" cy="1709849"/>
          </a:xfrm>
        </p:spPr>
        <p:txBody>
          <a:bodyPr vert="horz" lIns="91440" tIns="45720" rIns="91440" bIns="45720" rtlCol="0" anchor="b">
            <a:normAutofit/>
          </a:bodyPr>
          <a:lstStyle/>
          <a:p>
            <a:pPr algn="l"/>
            <a:r>
              <a:rPr lang="en-US" sz="6000" dirty="0">
                <a:latin typeface="Tahoma" panose="020B0604030504040204" pitchFamily="34" charset="0"/>
                <a:ea typeface="Tahoma" panose="020B0604030504040204" pitchFamily="34" charset="0"/>
                <a:cs typeface="Tahoma" panose="020B0604030504040204" pitchFamily="34" charset="0"/>
              </a:rPr>
              <a:t>Questions?</a:t>
            </a:r>
          </a:p>
          <a:p>
            <a:pPr algn="l"/>
            <a:endParaRPr lang="en-US" sz="1100" dirty="0"/>
          </a:p>
        </p:txBody>
      </p:sp>
      <p:pic>
        <p:nvPicPr>
          <p:cNvPr id="2050" name="Picture 2" descr="Image result for arc of the us">
            <a:extLst>
              <a:ext uri="{FF2B5EF4-FFF2-40B4-BE49-F238E27FC236}">
                <a16:creationId xmlns:a16="http://schemas.microsoft.com/office/drawing/2014/main" id="{87DF6D5B-B917-4453-B86E-C1B7E14AED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593275" y="3701577"/>
            <a:ext cx="2355275" cy="1684568"/>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3" descr="Arc_Illinois_Color_Pos_JPG.JPG">
            <a:extLst>
              <a:ext uri="{FF2B5EF4-FFF2-40B4-BE49-F238E27FC236}">
                <a16:creationId xmlns:a16="http://schemas.microsoft.com/office/drawing/2014/main" id="{483F079D-8BF5-404C-B873-BACE275E1B31}"/>
              </a:ext>
            </a:extLst>
          </p:cNvPr>
          <p:cNvPicPr>
            <a:picLocks noChangeAspect="1"/>
          </p:cNvPicPr>
          <p:nvPr/>
        </p:nvPicPr>
        <p:blipFill>
          <a:blip r:embed="rId5"/>
          <a:stretch>
            <a:fillRect/>
          </a:stretch>
        </p:blipFill>
        <p:spPr>
          <a:xfrm>
            <a:off x="9783762" y="131196"/>
            <a:ext cx="2408238" cy="1709849"/>
          </a:xfrm>
          <a:prstGeom prst="rect">
            <a:avLst/>
          </a:prstGeom>
        </p:spPr>
      </p:pic>
      <p:pic>
        <p:nvPicPr>
          <p:cNvPr id="15" name="Picture 19">
            <a:extLst>
              <a:ext uri="{FF2B5EF4-FFF2-40B4-BE49-F238E27FC236}">
                <a16:creationId xmlns:a16="http://schemas.microsoft.com/office/drawing/2014/main" id="{A0F19D48-B2D1-40E4-B964-3CBCE19A018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522372" y="2039341"/>
            <a:ext cx="2381293" cy="16622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3">
            <a:extLst>
              <a:ext uri="{FF2B5EF4-FFF2-40B4-BE49-F238E27FC236}">
                <a16:creationId xmlns:a16="http://schemas.microsoft.com/office/drawing/2014/main" id="{0B949072-5930-467E-A967-748757B88361}"/>
              </a:ext>
            </a:extLst>
          </p:cNvPr>
          <p:cNvPicPr>
            <a:picLocks noChangeAspect="1"/>
          </p:cNvPicPr>
          <p:nvPr/>
        </p:nvPicPr>
        <p:blipFill>
          <a:blip r:embed="rId7"/>
          <a:stretch>
            <a:fillRect/>
          </a:stretch>
        </p:blipFill>
        <p:spPr>
          <a:xfrm>
            <a:off x="9002364" y="5605725"/>
            <a:ext cx="3537096" cy="875431"/>
          </a:xfrm>
          <a:prstGeom prst="rect">
            <a:avLst/>
          </a:prstGeom>
        </p:spPr>
      </p:pic>
    </p:spTree>
    <p:extLst>
      <p:ext uri="{BB962C8B-B14F-4D97-AF65-F5344CB8AC3E}">
        <p14:creationId xmlns:p14="http://schemas.microsoft.com/office/powerpoint/2010/main" val="1119813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462EE7E-14DF-497D-AE08-F6623DB88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DB7253-5533-40E3-8048-65685BFC3C74}"/>
              </a:ext>
            </a:extLst>
          </p:cNvPr>
          <p:cNvSpPr>
            <a:spLocks noGrp="1"/>
          </p:cNvSpPr>
          <p:nvPr>
            <p:ph type="title"/>
          </p:nvPr>
        </p:nvSpPr>
        <p:spPr>
          <a:xfrm>
            <a:off x="7550349" y="813817"/>
            <a:ext cx="4347361" cy="1435397"/>
          </a:xfrm>
        </p:spPr>
        <p:txBody>
          <a:bodyPr>
            <a:norm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Person Centered Planning</a:t>
            </a:r>
          </a:p>
        </p:txBody>
      </p:sp>
      <p:pic>
        <p:nvPicPr>
          <p:cNvPr id="4" name="Picture 3" descr="A picture containing person, holding, woman, red&#10;&#10;Description automatically generated">
            <a:extLst>
              <a:ext uri="{FF2B5EF4-FFF2-40B4-BE49-F238E27FC236}">
                <a16:creationId xmlns:a16="http://schemas.microsoft.com/office/drawing/2014/main" id="{CCEA15EB-7867-49A5-9572-91A7065A177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320" r="13467"/>
          <a:stretch/>
        </p:blipFill>
        <p:spPr>
          <a:xfrm>
            <a:off x="-2" y="10"/>
            <a:ext cx="7550351" cy="6857990"/>
          </a:xfrm>
          <a:prstGeom prst="rect">
            <a:avLst/>
          </a:prstGeom>
          <a:effectLst/>
        </p:spPr>
      </p:pic>
      <p:sp>
        <p:nvSpPr>
          <p:cNvPr id="73" name="Rectangle 72">
            <a:extLst>
              <a:ext uri="{FF2B5EF4-FFF2-40B4-BE49-F238E27FC236}">
                <a16:creationId xmlns:a16="http://schemas.microsoft.com/office/drawing/2014/main" id="{2B7373E6-4724-4F6F-B078-E82B0AE89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0" name="Rectangle 2">
            <a:extLst>
              <a:ext uri="{FF2B5EF4-FFF2-40B4-BE49-F238E27FC236}">
                <a16:creationId xmlns:a16="http://schemas.microsoft.com/office/drawing/2014/main" id="{1C1B8388-2139-47FE-99EC-AA461AC09ADF}"/>
              </a:ext>
            </a:extLst>
          </p:cNvPr>
          <p:cNvSpPr>
            <a:spLocks noGrp="1" noChangeArrowheads="1"/>
          </p:cNvSpPr>
          <p:nvPr>
            <p:ph idx="1"/>
          </p:nvPr>
        </p:nvSpPr>
        <p:spPr>
          <a:xfrm>
            <a:off x="7737690" y="2643352"/>
            <a:ext cx="4221237" cy="3930869"/>
          </a:xfrm>
        </p:spPr>
        <p:txBody>
          <a:bodyPr>
            <a:normAutofit/>
          </a:bodyPr>
          <a:lstStyle/>
          <a:p>
            <a:pPr>
              <a:buFont typeface="Wingdings" panose="05000000000000000000" pitchFamily="2" charset="2"/>
              <a:buChar char="§"/>
              <a:defRPr/>
            </a:pPr>
            <a:r>
              <a:rPr lang="en-US" sz="2400" dirty="0">
                <a:latin typeface="Tahoma" pitchFamily="34" charset="0"/>
              </a:rPr>
              <a:t>Must contain the person’s hopes, dreams and INPUT!</a:t>
            </a:r>
          </a:p>
          <a:p>
            <a:pPr>
              <a:buFont typeface="Wingdings" panose="05000000000000000000" pitchFamily="2" charset="2"/>
              <a:buChar char="§"/>
              <a:defRPr/>
            </a:pPr>
            <a:r>
              <a:rPr lang="en-US" sz="2400" dirty="0">
                <a:latin typeface="Tahoma" pitchFamily="34" charset="0"/>
              </a:rPr>
              <a:t>Not a once and done</a:t>
            </a:r>
          </a:p>
          <a:p>
            <a:pPr>
              <a:buFont typeface="Wingdings" panose="05000000000000000000" pitchFamily="2" charset="2"/>
              <a:buChar char="§"/>
              <a:defRPr/>
            </a:pPr>
            <a:r>
              <a:rPr lang="en-US" sz="2400" dirty="0">
                <a:latin typeface="Tahoma" pitchFamily="34" charset="0"/>
              </a:rPr>
              <a:t>Must be in a format that the person can understand</a:t>
            </a:r>
          </a:p>
          <a:p>
            <a:pPr eaLnBrk="1" hangingPunct="1">
              <a:buFontTx/>
              <a:buNone/>
              <a:defRPr/>
            </a:pPr>
            <a:endParaRPr lang="en-US" sz="2000" dirty="0">
              <a:latin typeface="Tahoma" pitchFamily="34" charset="0"/>
            </a:endParaRPr>
          </a:p>
          <a:p>
            <a:pPr eaLnBrk="1" hangingPunct="1">
              <a:buFontTx/>
              <a:buNone/>
              <a:defRPr/>
            </a:pPr>
            <a:endParaRPr lang="en-US" sz="2000" b="1" dirty="0">
              <a:effectLst>
                <a:outerShdw blurRad="38100" dist="38100" dir="2700000" algn="tl">
                  <a:srgbClr val="C0C0C0"/>
                </a:outerShdw>
              </a:effectLst>
              <a:latin typeface="Tahoma" pitchFamily="34" charset="0"/>
            </a:endParaRPr>
          </a:p>
          <a:p>
            <a:pPr eaLnBrk="1" hangingPunct="1">
              <a:buFontTx/>
              <a:buNone/>
              <a:defRPr/>
            </a:pPr>
            <a:endParaRPr lang="en-US" sz="2000" b="1" dirty="0">
              <a:latin typeface="Tahoma" pitchFamily="34" charset="0"/>
            </a:endParaRPr>
          </a:p>
          <a:p>
            <a:pPr eaLnBrk="1" hangingPunct="1">
              <a:buFontTx/>
              <a:buNone/>
              <a:defRPr/>
            </a:pPr>
            <a:endParaRPr lang="en-US" sz="2000" b="1" dirty="0">
              <a:latin typeface="Tahoma" pitchFamily="34" charset="0"/>
            </a:endParaRPr>
          </a:p>
          <a:p>
            <a:pPr eaLnBrk="1" hangingPunct="1">
              <a:buFontTx/>
              <a:buNone/>
              <a:defRPr/>
            </a:pPr>
            <a:endParaRPr lang="en-US" sz="2000" i="1" dirty="0">
              <a:latin typeface="Tahoma" pitchFamily="34" charset="0"/>
            </a:endParaRPr>
          </a:p>
          <a:p>
            <a:pPr eaLnBrk="1" hangingPunct="1">
              <a:buFontTx/>
              <a:buNone/>
              <a:defRPr/>
            </a:pPr>
            <a:endParaRPr lang="en-US" sz="2000" i="1" dirty="0">
              <a:latin typeface="Tahoma" pitchFamily="34" charset="0"/>
            </a:endParaRPr>
          </a:p>
          <a:p>
            <a:pPr eaLnBrk="1" hangingPunct="1">
              <a:buFontTx/>
              <a:buNone/>
              <a:defRPr/>
            </a:pPr>
            <a:endParaRPr lang="en-US" sz="2000" i="1" dirty="0">
              <a:latin typeface="Tahoma" pitchFamily="34" charset="0"/>
            </a:endParaRPr>
          </a:p>
        </p:txBody>
      </p:sp>
      <p:sp>
        <p:nvSpPr>
          <p:cNvPr id="6" name="TextBox 5">
            <a:extLst>
              <a:ext uri="{FF2B5EF4-FFF2-40B4-BE49-F238E27FC236}">
                <a16:creationId xmlns:a16="http://schemas.microsoft.com/office/drawing/2014/main" id="{03250E39-0AE9-46AE-9818-EDAEF1D63EC4}"/>
              </a:ext>
            </a:extLst>
          </p:cNvPr>
          <p:cNvSpPr txBox="1"/>
          <p:nvPr/>
        </p:nvSpPr>
        <p:spPr>
          <a:xfrm>
            <a:off x="5110258"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flickr.com/photos/ocs_camp/217149210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462EE7E-14DF-497D-AE08-F6623DB88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AB6E0918-06C6-4888-9BC3-B9BF9E6E0793}"/>
              </a:ext>
            </a:extLst>
          </p:cNvPr>
          <p:cNvSpPr>
            <a:spLocks noGrp="1"/>
          </p:cNvSpPr>
          <p:nvPr>
            <p:ph type="title"/>
          </p:nvPr>
        </p:nvSpPr>
        <p:spPr>
          <a:xfrm>
            <a:off x="7989259" y="891540"/>
            <a:ext cx="3507415" cy="1346694"/>
          </a:xfrm>
        </p:spPr>
        <p:txBody>
          <a:bodyPr>
            <a:normAutofit/>
          </a:bodyPr>
          <a:lstStyle/>
          <a:p>
            <a:r>
              <a:rPr lang="en-US" sz="3600" dirty="0">
                <a:latin typeface="Tahoma" panose="020B0604030504040204" pitchFamily="34" charset="0"/>
                <a:ea typeface="Tahoma" panose="020B0604030504040204" pitchFamily="34" charset="0"/>
                <a:cs typeface="Tahoma" panose="020B0604030504040204" pitchFamily="34" charset="0"/>
              </a:rPr>
              <a:t>The Basics</a:t>
            </a:r>
          </a:p>
        </p:txBody>
      </p:sp>
      <p:pic>
        <p:nvPicPr>
          <p:cNvPr id="4" name="Picture 3" descr="A picture containing person, woman, young, toy&#10;&#10;Description automatically generated">
            <a:extLst>
              <a:ext uri="{FF2B5EF4-FFF2-40B4-BE49-F238E27FC236}">
                <a16:creationId xmlns:a16="http://schemas.microsoft.com/office/drawing/2014/main" id="{2E4B2DB2-7F59-4A56-B764-91B51658D55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343" r="25278" b="-1"/>
          <a:stretch/>
        </p:blipFill>
        <p:spPr>
          <a:xfrm>
            <a:off x="-2" y="10"/>
            <a:ext cx="7550351" cy="6857990"/>
          </a:xfrm>
          <a:prstGeom prst="rect">
            <a:avLst/>
          </a:prstGeom>
          <a:effectLst/>
        </p:spPr>
      </p:pic>
      <p:sp>
        <p:nvSpPr>
          <p:cNvPr id="16" name="Rectangle 15">
            <a:extLst>
              <a:ext uri="{FF2B5EF4-FFF2-40B4-BE49-F238E27FC236}">
                <a16:creationId xmlns:a16="http://schemas.microsoft.com/office/drawing/2014/main" id="{2B7373E6-4724-4F6F-B078-E82B0AE89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D764C532-685E-4DC3-954F-FEF3BA25C2F1}"/>
              </a:ext>
            </a:extLst>
          </p:cNvPr>
          <p:cNvSpPr>
            <a:spLocks noGrp="1"/>
          </p:cNvSpPr>
          <p:nvPr>
            <p:ph idx="1"/>
          </p:nvPr>
        </p:nvSpPr>
        <p:spPr>
          <a:xfrm>
            <a:off x="7651531" y="1891862"/>
            <a:ext cx="4288221" cy="4267200"/>
          </a:xfrm>
        </p:spPr>
        <p:txBody>
          <a:bodyPr>
            <a:normAutofit/>
          </a:bodyPr>
          <a:lstStyle/>
          <a:p>
            <a:pPr>
              <a:buFont typeface="Arial" panose="020B0604020202020204" pitchFamily="34" charset="0"/>
              <a:buChar char="•"/>
            </a:pPr>
            <a:r>
              <a:rPr lang="en-US" sz="1700" dirty="0">
                <a:latin typeface="Tahoma" panose="020B0604030504040204" pitchFamily="34" charset="0"/>
                <a:ea typeface="Tahoma" panose="020B0604030504040204" pitchFamily="34" charset="0"/>
                <a:cs typeface="Tahoma" panose="020B0604030504040204" pitchFamily="34" charset="0"/>
              </a:rPr>
              <a:t>The Rule defines the qualities of a home and community-based setting.</a:t>
            </a:r>
          </a:p>
          <a:p>
            <a:pPr>
              <a:buFont typeface="Arial" panose="020B0604020202020204" pitchFamily="34" charset="0"/>
              <a:buChar char="•"/>
            </a:pPr>
            <a:endParaRPr lang="en-US" sz="1700"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sz="1700" dirty="0">
                <a:latin typeface="Tahoma" panose="020B0604030504040204" pitchFamily="34" charset="0"/>
                <a:ea typeface="Tahoma" panose="020B0604030504040204" pitchFamily="34" charset="0"/>
                <a:cs typeface="Tahoma" panose="020B0604030504040204" pitchFamily="34" charset="0"/>
              </a:rPr>
              <a:t>The Rule defines settings that are NOT community-based.</a:t>
            </a:r>
          </a:p>
          <a:p>
            <a:pPr>
              <a:buFont typeface="Arial" panose="020B0604020202020204" pitchFamily="34" charset="0"/>
              <a:buChar char="•"/>
            </a:pPr>
            <a:endParaRPr lang="en-US" sz="1700"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sz="1700" dirty="0">
                <a:latin typeface="Tahoma" panose="020B0604030504040204" pitchFamily="34" charset="0"/>
                <a:ea typeface="Tahoma" panose="020B0604030504040204" pitchFamily="34" charset="0"/>
                <a:cs typeface="Tahoma" panose="020B0604030504040204" pitchFamily="34" charset="0"/>
              </a:rPr>
              <a:t>The Rule defines integration in the greater community AND supports full access of people receiving Medicaid HCBS to the greater community.</a:t>
            </a:r>
          </a:p>
          <a:p>
            <a:pPr>
              <a:buFont typeface="Arial" panose="020B0604020202020204" pitchFamily="34" charset="0"/>
              <a:buChar char="•"/>
            </a:pPr>
            <a:endParaRPr lang="en-US" sz="1700"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sz="1700" dirty="0">
                <a:latin typeface="Tahoma" panose="020B0604030504040204" pitchFamily="34" charset="0"/>
                <a:ea typeface="Tahoma" panose="020B0604030504040204" pitchFamily="34" charset="0"/>
                <a:cs typeface="Tahoma" panose="020B0604030504040204" pitchFamily="34" charset="0"/>
              </a:rPr>
              <a:t>The setting is selected from options that include non-disability specific settings</a:t>
            </a:r>
          </a:p>
        </p:txBody>
      </p:sp>
      <p:sp>
        <p:nvSpPr>
          <p:cNvPr id="5" name="TextBox 4">
            <a:extLst>
              <a:ext uri="{FF2B5EF4-FFF2-40B4-BE49-F238E27FC236}">
                <a16:creationId xmlns:a16="http://schemas.microsoft.com/office/drawing/2014/main" id="{7463455A-4DC9-4F10-94AE-17C0E9B37760}"/>
              </a:ext>
            </a:extLst>
          </p:cNvPr>
          <p:cNvSpPr txBox="1"/>
          <p:nvPr/>
        </p:nvSpPr>
        <p:spPr>
          <a:xfrm>
            <a:off x="5091022"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lovethatmax.com/2015/01/jobs-for-people-with-down-syndrom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128422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A58789B-0425-4872-BA4D-A3A9CFC24BA0}"/>
              </a:ext>
            </a:extLst>
          </p:cNvPr>
          <p:cNvSpPr>
            <a:spLocks noGrp="1"/>
          </p:cNvSpPr>
          <p:nvPr>
            <p:ph type="title"/>
          </p:nvPr>
        </p:nvSpPr>
        <p:spPr>
          <a:xfrm>
            <a:off x="766005" y="551780"/>
            <a:ext cx="9984615" cy="1597228"/>
          </a:xfrm>
        </p:spPr>
        <p:txBody>
          <a:bodyPr>
            <a:normAutofit/>
          </a:bodyPr>
          <a:lstStyle/>
          <a:p>
            <a:r>
              <a:rPr lang="en-US" sz="6000" dirty="0">
                <a:latin typeface="Tahoma" panose="020B0604030504040204" pitchFamily="34" charset="0"/>
                <a:ea typeface="Tahoma" panose="020B0604030504040204" pitchFamily="34" charset="0"/>
                <a:cs typeface="Tahoma" panose="020B0604030504040204" pitchFamily="34" charset="0"/>
              </a:rPr>
              <a:t>Settings must also promote:</a:t>
            </a:r>
          </a:p>
        </p:txBody>
      </p:sp>
      <p:pic>
        <p:nvPicPr>
          <p:cNvPr id="4" name="Picture 3" descr="A person holding a sign&#10;&#10;Description automatically generated">
            <a:extLst>
              <a:ext uri="{FF2B5EF4-FFF2-40B4-BE49-F238E27FC236}">
                <a16:creationId xmlns:a16="http://schemas.microsoft.com/office/drawing/2014/main" id="{33628C48-8BE1-496F-A540-22A93EDFD40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709"/>
          <a:stretch/>
        </p:blipFill>
        <p:spPr>
          <a:xfrm>
            <a:off x="766005" y="2048981"/>
            <a:ext cx="4983648" cy="3847322"/>
          </a:xfrm>
          <a:prstGeom prst="rect">
            <a:avLst/>
          </a:prstGeom>
        </p:spPr>
      </p:pic>
      <p:sp>
        <p:nvSpPr>
          <p:cNvPr id="8" name="Content Placeholder 7">
            <a:extLst>
              <a:ext uri="{FF2B5EF4-FFF2-40B4-BE49-F238E27FC236}">
                <a16:creationId xmlns:a16="http://schemas.microsoft.com/office/drawing/2014/main" id="{1CF2E463-DEAF-4D9E-912C-BC2329B48747}"/>
              </a:ext>
            </a:extLst>
          </p:cNvPr>
          <p:cNvSpPr>
            <a:spLocks noGrp="1"/>
          </p:cNvSpPr>
          <p:nvPr>
            <p:ph idx="1"/>
          </p:nvPr>
        </p:nvSpPr>
        <p:spPr>
          <a:xfrm>
            <a:off x="5387925" y="2063116"/>
            <a:ext cx="6128699" cy="3002869"/>
          </a:xfrm>
        </p:spPr>
        <p:txBody>
          <a:bodyPr anchor="t">
            <a:normAutofit/>
          </a:bodyPr>
          <a:lstStyle/>
          <a:p>
            <a:pPr marL="914400" lvl="1" indent="-457200">
              <a:buFont typeface="Arial" panose="020B0604020202020204" pitchFamily="34" charset="0"/>
              <a:buChar char="•"/>
            </a:pPr>
            <a:endParaRPr lang="en-US" sz="1700" b="1" dirty="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Individual initiative </a:t>
            </a:r>
          </a:p>
          <a:p>
            <a:pPr marL="457200" lvl="1" indent="0">
              <a:buNone/>
            </a:pPr>
            <a:r>
              <a:rPr lang="en-US" sz="2000" dirty="0">
                <a:latin typeface="Tahoma" panose="020B0604030504040204" pitchFamily="34" charset="0"/>
                <a:ea typeface="Tahoma" panose="020B0604030504040204" pitchFamily="34" charset="0"/>
                <a:cs typeface="Tahoma" panose="020B0604030504040204" pitchFamily="34" charset="0"/>
              </a:rPr>
              <a:t>(People deciding what they want for themselves)</a:t>
            </a:r>
          </a:p>
          <a:p>
            <a:pPr marL="914400" lvl="1" indent="-457200">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914400" lvl="1" indent="-45720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Autonomy (Being as independent as you want)</a:t>
            </a:r>
          </a:p>
          <a:p>
            <a:pPr marL="914400" lvl="1" indent="-457200">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914400" lvl="1" indent="-45720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Choices (Deciding what you want)</a:t>
            </a:r>
          </a:p>
          <a:p>
            <a:pPr marL="1828800" lvl="3" indent="-457200">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7DE95D6-DF33-4DDF-966C-25578A3E7EE3}"/>
              </a:ext>
            </a:extLst>
          </p:cNvPr>
          <p:cNvSpPr txBox="1"/>
          <p:nvPr/>
        </p:nvSpPr>
        <p:spPr>
          <a:xfrm>
            <a:off x="2217251" y="5546470"/>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malaysia-students.com/2014/07/5-1-unorthodox-ways-to-thrive-in-your.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3757698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970</TotalTime>
  <Words>3989</Words>
  <Application>Microsoft Office PowerPoint</Application>
  <PresentationFormat>Widescreen</PresentationFormat>
  <Paragraphs>480</Paragraphs>
  <Slides>60</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Avenir Next LT Pro</vt:lpstr>
      <vt:lpstr>Calibri</vt:lpstr>
      <vt:lpstr>Calibri Light</vt:lpstr>
      <vt:lpstr>Tahoma</vt:lpstr>
      <vt:lpstr>Wingdings</vt:lpstr>
      <vt:lpstr>Office Theme</vt:lpstr>
      <vt:lpstr>      Keeping the Community  in HCBS Funded Services:  </vt:lpstr>
      <vt:lpstr>PowerPoint Presentation</vt:lpstr>
      <vt:lpstr>What We Will Talk About Today</vt:lpstr>
      <vt:lpstr>PowerPoint Presentation</vt:lpstr>
      <vt:lpstr>The Final Rule  in  Illinois </vt:lpstr>
      <vt:lpstr>In Illinois this includes:</vt:lpstr>
      <vt:lpstr>Person Centered Planning</vt:lpstr>
      <vt:lpstr>The Basics</vt:lpstr>
      <vt:lpstr>Settings must also promote:</vt:lpstr>
      <vt:lpstr>A Lease</vt:lpstr>
      <vt:lpstr>Privacy</vt:lpstr>
      <vt:lpstr>Keys to room/home </vt:lpstr>
      <vt:lpstr>Some Choices include…</vt:lpstr>
      <vt:lpstr>Decorating</vt:lpstr>
      <vt:lpstr>Decorating</vt:lpstr>
      <vt:lpstr>Control  of  schedule and activities</vt:lpstr>
      <vt:lpstr>Control of schedule and activities</vt:lpstr>
      <vt:lpstr>Access to Food at ANY TIME</vt:lpstr>
      <vt:lpstr>Visitors At Any Time</vt:lpstr>
      <vt:lpstr>Home is Physically Accessible</vt:lpstr>
      <vt:lpstr>Temporary Restrictions</vt:lpstr>
      <vt:lpstr>Day Services</vt:lpstr>
      <vt:lpstr>PowerPoint Presentation</vt:lpstr>
      <vt:lpstr>Goal and Scope of the Rule</vt:lpstr>
      <vt:lpstr>PowerPoint Presentation</vt:lpstr>
      <vt:lpstr>Appropriate Timing for Capacity-Building, Transitions</vt:lpstr>
      <vt:lpstr>State Transition Plans: Early Trends</vt:lpstr>
      <vt:lpstr>Ongoing Issues</vt:lpstr>
      <vt:lpstr>Promising Practices</vt:lpstr>
      <vt:lpstr>Promising Practices</vt:lpstr>
      <vt:lpstr>Trends in State Transition Plans </vt:lpstr>
      <vt:lpstr>For initial approval: </vt:lpstr>
      <vt:lpstr>For full approval:</vt:lpstr>
      <vt:lpstr>For full approval continued</vt:lpstr>
      <vt:lpstr>What Does Illinois Need to Hear From Me?</vt:lpstr>
      <vt:lpstr>Things to Consider…</vt:lpstr>
      <vt:lpstr>Comments From  a Personal Perspective:  Tell YOUR Story!</vt:lpstr>
      <vt:lpstr>What is my vision for services?</vt:lpstr>
      <vt:lpstr>Integration and Access</vt:lpstr>
      <vt:lpstr>CHOICE</vt:lpstr>
      <vt:lpstr>INDIVIDUAL RIGHTS</vt:lpstr>
      <vt:lpstr>INDEPENDENCE</vt:lpstr>
      <vt:lpstr>Tell Your Story</vt:lpstr>
      <vt:lpstr>Personal Public Comment Example </vt:lpstr>
      <vt:lpstr>Policy Specific Public Comment</vt:lpstr>
      <vt:lpstr>Specific Points in  Current STP:  Assessing Settings</vt:lpstr>
      <vt:lpstr> Specific Points in Current STP:    Assessing Settings </vt:lpstr>
      <vt:lpstr>Specific Points Current STP:    Stakeholder Engagement</vt:lpstr>
      <vt:lpstr>Specific Points in Current STP:    Education and Outreach</vt:lpstr>
      <vt:lpstr>Specific Points in Current STP:    BOLD POLICY</vt:lpstr>
      <vt:lpstr>Don’t worry!  Use the ICDD Public Comment Builder – Whoohoo!</vt:lpstr>
      <vt:lpstr>In Summary…</vt:lpstr>
      <vt:lpstr>Act Now!</vt:lpstr>
      <vt:lpstr>We Need A Robust Transition Plan</vt:lpstr>
      <vt:lpstr>Who? What? Where? When? Why?  How?</vt:lpstr>
      <vt:lpstr>Speak Up and Speak Out….   In Writing</vt:lpstr>
      <vt:lpstr>Say It Again Sam</vt:lpstr>
      <vt:lpstr>Next Steps and Questions</vt:lpstr>
      <vt:lpstr>HCBS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Keeping the Community  in HCBS Funded Services:</dc:title>
  <dc:creator>leanne mull</dc:creator>
  <cp:lastModifiedBy>Meg Cooch</cp:lastModifiedBy>
  <cp:revision>1</cp:revision>
  <dcterms:created xsi:type="dcterms:W3CDTF">2020-02-25T02:34:12Z</dcterms:created>
  <dcterms:modified xsi:type="dcterms:W3CDTF">2020-02-25T19:25:25Z</dcterms:modified>
</cp:coreProperties>
</file>