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136" r:id="rId2"/>
    <p:sldId id="2138" r:id="rId3"/>
    <p:sldId id="2147" r:id="rId4"/>
    <p:sldId id="2148" r:id="rId5"/>
    <p:sldId id="2149" r:id="rId6"/>
    <p:sldId id="2142" r:id="rId7"/>
    <p:sldId id="2139" r:id="rId8"/>
    <p:sldId id="2144" r:id="rId9"/>
    <p:sldId id="214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DBD8"/>
    <a:srgbClr val="000000"/>
    <a:srgbClr val="FD0000"/>
    <a:srgbClr val="9CBB4F"/>
    <a:srgbClr val="1C73AB"/>
    <a:srgbClr val="FFF2CB"/>
    <a:srgbClr val="00928F"/>
    <a:srgbClr val="011893"/>
    <a:srgbClr val="006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1"/>
    <p:restoredTop sz="96595"/>
  </p:normalViewPr>
  <p:slideViewPr>
    <p:cSldViewPr snapToGrid="0" snapToObjects="1">
      <p:cViewPr varScale="1">
        <p:scale>
          <a:sx n="117" d="100"/>
          <a:sy n="117" d="100"/>
        </p:scale>
        <p:origin x="176" y="384"/>
      </p:cViewPr>
      <p:guideLst/>
    </p:cSldViewPr>
  </p:slideViewPr>
  <p:outlineViewPr>
    <p:cViewPr>
      <p:scale>
        <a:sx n="33" d="100"/>
        <a:sy n="33" d="100"/>
      </p:scale>
      <p:origin x="0" y="-473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FF00"/>
                      </a:solidFill>
                      <a:effectLst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29D-424F-84AC-16781490D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Sheet1!$B$2:$B$12</c:f>
              <c:numCache>
                <c:formatCode>0%</c:formatCode>
                <c:ptCount val="11"/>
                <c:pt idx="0">
                  <c:v>0.26</c:v>
                </c:pt>
                <c:pt idx="1">
                  <c:v>0.28000000000000003</c:v>
                </c:pt>
                <c:pt idx="2">
                  <c:v>0.3</c:v>
                </c:pt>
                <c:pt idx="3">
                  <c:v>0.31</c:v>
                </c:pt>
                <c:pt idx="4">
                  <c:v>0.32</c:v>
                </c:pt>
                <c:pt idx="5">
                  <c:v>0.33</c:v>
                </c:pt>
                <c:pt idx="6">
                  <c:v>0.35</c:v>
                </c:pt>
                <c:pt idx="7">
                  <c:v>0.37</c:v>
                </c:pt>
                <c:pt idx="8">
                  <c:v>0.4</c:v>
                </c:pt>
                <c:pt idx="9">
                  <c:v>0.43</c:v>
                </c:pt>
                <c:pt idx="10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1-2246-8450-4D27EBD85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27"/>
        <c:axId val="1286190879"/>
        <c:axId val="1286192527"/>
      </c:barChart>
      <c:catAx>
        <c:axId val="128619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6192527"/>
        <c:crosses val="autoZero"/>
        <c:auto val="1"/>
        <c:lblAlgn val="ctr"/>
        <c:lblOffset val="100"/>
        <c:noMultiLvlLbl val="0"/>
      </c:catAx>
      <c:valAx>
        <c:axId val="1286192527"/>
        <c:scaling>
          <c:orientation val="minMax"/>
          <c:max val="0.48000000000000004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861908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MA coding impact on payment (total minus adjustment)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Sheet1!$C$2:$C$15</c:f>
              <c:numCache>
                <c:formatCode>0.0%</c:formatCode>
                <c:ptCount val="4"/>
                <c:pt idx="0">
                  <c:v>1.4E-2</c:v>
                </c:pt>
                <c:pt idx="1">
                  <c:v>2.3E-2</c:v>
                </c:pt>
                <c:pt idx="2">
                  <c:v>3.2000000000000001E-2</c:v>
                </c:pt>
                <c:pt idx="3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94-824A-B02F-780DDFC5F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100"/>
        <c:axId val="112790720"/>
        <c:axId val="112792368"/>
      </c:barChart>
      <c:catAx>
        <c:axId val="11279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792368"/>
        <c:crosses val="autoZero"/>
        <c:auto val="1"/>
        <c:lblAlgn val="ctr"/>
        <c:lblOffset val="0"/>
        <c:noMultiLvlLbl val="0"/>
      </c:catAx>
      <c:valAx>
        <c:axId val="112792368"/>
        <c:scaling>
          <c:orientation val="minMax"/>
          <c:max val="3.9000000000000007E-2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112790720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3DF59-4D50-234B-91B6-3257350D104E}" type="datetimeFigureOut">
              <a:rPr lang="en-US" smtClean="0"/>
              <a:t>1/20/22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22042-ED39-0845-84FD-FD22A699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0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87EBB-563C-E743-9AF9-1BE8DEF563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6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5648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11300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48932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/>
          <p:cNvSpPr>
            <a:spLocks noGrp="1"/>
          </p:cNvSpPr>
          <p:nvPr>
            <p:ph type="body" idx="10" hasCustomPrompt="1"/>
          </p:nvPr>
        </p:nvSpPr>
        <p:spPr>
          <a:xfrm>
            <a:off x="0" y="6016753"/>
            <a:ext cx="8229600" cy="841248"/>
          </a:xfrm>
        </p:spPr>
        <p:txBody>
          <a:bodyPr anchor="ctr"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13787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442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9A">
                <a:lumMod val="0"/>
              </a:srgbClr>
            </a:gs>
            <a:gs pos="52000">
              <a:srgbClr val="00322E">
                <a:lumMod val="60000"/>
              </a:srgbClr>
            </a:gs>
            <a:gs pos="100000">
              <a:srgbClr val="00A69A">
                <a:lumMod val="58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0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C8DA6-6488-0A49-A7BE-3A124EDF5DB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521102" y="6016752"/>
            <a:ext cx="3670898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21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9CD56-B7D2-474E-8502-867AE9A49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469" y="2595397"/>
            <a:ext cx="11144476" cy="10675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4800" dirty="0"/>
              <a:t>Medicare Advantage</a:t>
            </a:r>
            <a:br>
              <a:rPr lang="en-US" sz="2800" dirty="0"/>
            </a:br>
            <a:r>
              <a:rPr lang="en-US" sz="2800" dirty="0"/>
              <a:t>2022 Update</a:t>
            </a: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5BD28-95F3-B645-A4F5-8F6B8DA071D7}"/>
              </a:ext>
            </a:extLst>
          </p:cNvPr>
          <p:cNvSpPr txBox="1"/>
          <p:nvPr/>
        </p:nvSpPr>
        <p:spPr>
          <a:xfrm>
            <a:off x="12519498" y="12256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53748-4DAD-C94E-AA85-810646BBA4FC}"/>
              </a:ext>
            </a:extLst>
          </p:cNvPr>
          <p:cNvSpPr txBox="1"/>
          <p:nvPr/>
        </p:nvSpPr>
        <p:spPr>
          <a:xfrm>
            <a:off x="576469" y="5635054"/>
            <a:ext cx="4366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Ed Weisbart MD, CPE, FAAFP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Missouri@PNHP.org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98287-5A02-3D42-A915-5C54BA617632}"/>
              </a:ext>
            </a:extLst>
          </p:cNvPr>
          <p:cNvSpPr txBox="1"/>
          <p:nvPr/>
        </p:nvSpPr>
        <p:spPr>
          <a:xfrm>
            <a:off x="11602387" y="742013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D1083E-BA36-714C-A0FA-7B9F44031D34}"/>
              </a:ext>
            </a:extLst>
          </p:cNvPr>
          <p:cNvSpPr txBox="1"/>
          <p:nvPr/>
        </p:nvSpPr>
        <p:spPr>
          <a:xfrm>
            <a:off x="12090400" y="-67733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7119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8259F6-5AB5-5948-BF59-99A1FDC1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As of 2021, Medicare Advantage Plans have</a:t>
            </a:r>
            <a:br>
              <a:rPr lang="en-US" dirty="0"/>
            </a:br>
            <a:r>
              <a:rPr lang="en-US" dirty="0"/>
              <a:t>Nearly Half of All Medicare Beneficiaries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E726E19-3916-194F-B441-E7D52D9F7F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4288973"/>
              </p:ext>
            </p:extLst>
          </p:nvPr>
        </p:nvGraphicFramePr>
        <p:xfrm>
          <a:off x="2464067" y="1690688"/>
          <a:ext cx="9172612" cy="4326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C990437-6F88-2944-A942-7A40EA7654A1}"/>
              </a:ext>
            </a:extLst>
          </p:cNvPr>
          <p:cNvSpPr txBox="1"/>
          <p:nvPr/>
        </p:nvSpPr>
        <p:spPr>
          <a:xfrm>
            <a:off x="290228" y="2550694"/>
            <a:ext cx="2589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Percent of eligible beneficiaries enrolled in MA plans</a:t>
            </a:r>
          </a:p>
        </p:txBody>
      </p:sp>
    </p:spTree>
    <p:extLst>
      <p:ext uri="{BB962C8B-B14F-4D97-AF65-F5344CB8AC3E}">
        <p14:creationId xmlns:p14="http://schemas.microsoft.com/office/powerpoint/2010/main" val="2094217231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62C74E3-1F15-CE47-BD0B-8F49C91C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pays MA Plans Based on Benchmarks, Risk, and Quality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84E26FF-8FC5-4E42-9CE2-7C326949983F}"/>
              </a:ext>
            </a:extLst>
          </p:cNvPr>
          <p:cNvSpPr/>
          <p:nvPr/>
        </p:nvSpPr>
        <p:spPr>
          <a:xfrm>
            <a:off x="784662" y="2745280"/>
            <a:ext cx="3575303" cy="922320"/>
          </a:xfrm>
          <a:custGeom>
            <a:avLst/>
            <a:gdLst>
              <a:gd name="connsiteX0" fmla="*/ 0 w 3575303"/>
              <a:gd name="connsiteY0" fmla="*/ 0 h 922320"/>
              <a:gd name="connsiteX1" fmla="*/ 3575303 w 3575303"/>
              <a:gd name="connsiteY1" fmla="*/ 0 h 922320"/>
              <a:gd name="connsiteX2" fmla="*/ 3575303 w 3575303"/>
              <a:gd name="connsiteY2" fmla="*/ 922320 h 922320"/>
              <a:gd name="connsiteX3" fmla="*/ 0 w 3575303"/>
              <a:gd name="connsiteY3" fmla="*/ 922320 h 922320"/>
              <a:gd name="connsiteX4" fmla="*/ 0 w 3575303"/>
              <a:gd name="connsiteY4" fmla="*/ 0 h 9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922320">
                <a:moveTo>
                  <a:pt x="0" y="0"/>
                </a:moveTo>
                <a:lnTo>
                  <a:pt x="3575303" y="0"/>
                </a:lnTo>
                <a:lnTo>
                  <a:pt x="3575303" y="922320"/>
                </a:lnTo>
                <a:lnTo>
                  <a:pt x="0" y="9223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014" tIns="112014" rIns="149352" bIns="168021" numCol="1" spcCol="1270" anchor="t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dirty="0"/>
              <a:t>E</a:t>
            </a:r>
            <a:r>
              <a:rPr lang="en-US" sz="2400" kern="1200" dirty="0"/>
              <a:t>stablished based on local TM spending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D7A7B61-FEE0-FB49-AD87-6B4DADFCA5FE}"/>
              </a:ext>
            </a:extLst>
          </p:cNvPr>
          <p:cNvSpPr/>
          <p:nvPr/>
        </p:nvSpPr>
        <p:spPr>
          <a:xfrm>
            <a:off x="8099862" y="2686968"/>
            <a:ext cx="3575303" cy="922320"/>
          </a:xfrm>
          <a:custGeom>
            <a:avLst/>
            <a:gdLst>
              <a:gd name="connsiteX0" fmla="*/ 0 w 3575303"/>
              <a:gd name="connsiteY0" fmla="*/ 0 h 922320"/>
              <a:gd name="connsiteX1" fmla="*/ 3575303 w 3575303"/>
              <a:gd name="connsiteY1" fmla="*/ 0 h 922320"/>
              <a:gd name="connsiteX2" fmla="*/ 3575303 w 3575303"/>
              <a:gd name="connsiteY2" fmla="*/ 922320 h 922320"/>
              <a:gd name="connsiteX3" fmla="*/ 0 w 3575303"/>
              <a:gd name="connsiteY3" fmla="*/ 922320 h 922320"/>
              <a:gd name="connsiteX4" fmla="*/ 0 w 3575303"/>
              <a:gd name="connsiteY4" fmla="*/ 0 h 922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922320">
                <a:moveTo>
                  <a:pt x="0" y="0"/>
                </a:moveTo>
                <a:lnTo>
                  <a:pt x="3575303" y="0"/>
                </a:lnTo>
                <a:lnTo>
                  <a:pt x="3575303" y="922320"/>
                </a:lnTo>
                <a:lnTo>
                  <a:pt x="0" y="9223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2014" tIns="112014" rIns="149352" bIns="168021" numCol="1" spcCol="1270" anchor="t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Submitted to CMS for a capitated payment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827BF4-2313-B54B-89DB-46B4497F57EF}"/>
              </a:ext>
            </a:extLst>
          </p:cNvPr>
          <p:cNvSpPr/>
          <p:nvPr/>
        </p:nvSpPr>
        <p:spPr>
          <a:xfrm>
            <a:off x="996697" y="4469461"/>
            <a:ext cx="4343929" cy="8412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>
              <a:lnSpc>
                <a:spcPct val="95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Lowest spending counties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</a:p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Set at 115% of TM expenses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2A8E65-B6C8-B748-95B8-B0F8BC7642B1}"/>
              </a:ext>
            </a:extLst>
          </p:cNvPr>
          <p:cNvSpPr/>
          <p:nvPr/>
        </p:nvSpPr>
        <p:spPr>
          <a:xfrm>
            <a:off x="6851375" y="3524539"/>
            <a:ext cx="4581939" cy="839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r">
              <a:lnSpc>
                <a:spcPct val="95000"/>
              </a:lnSpc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Capitation adjusted by CMS based on intensity of dx codes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184B8C-9235-9744-B889-AC3F1DD67C63}"/>
              </a:ext>
            </a:extLst>
          </p:cNvPr>
          <p:cNvSpPr/>
          <p:nvPr/>
        </p:nvSpPr>
        <p:spPr>
          <a:xfrm>
            <a:off x="996697" y="3524539"/>
            <a:ext cx="4343929" cy="839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>
              <a:lnSpc>
                <a:spcPct val="95000"/>
              </a:lnSpc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Highest spending coun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ties: </a:t>
            </a:r>
          </a:p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Set at 95% of TM expenses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814171-5F90-F845-9685-15EF2747F5DC}"/>
              </a:ext>
            </a:extLst>
          </p:cNvPr>
          <p:cNvSpPr/>
          <p:nvPr/>
        </p:nvSpPr>
        <p:spPr>
          <a:xfrm>
            <a:off x="6851374" y="4469461"/>
            <a:ext cx="4581939" cy="839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r">
              <a:lnSpc>
                <a:spcPct val="95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Codes generated by claims, </a:t>
            </a:r>
          </a:p>
          <a:p>
            <a:pPr algn="r">
              <a:lnSpc>
                <a:spcPct val="95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chart reviews, and HRAs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104C13B-8A46-FA4A-BA84-FFF0722030D8}"/>
              </a:ext>
            </a:extLst>
          </p:cNvPr>
          <p:cNvSpPr/>
          <p:nvPr/>
        </p:nvSpPr>
        <p:spPr>
          <a:xfrm>
            <a:off x="784662" y="1826795"/>
            <a:ext cx="3575303" cy="919044"/>
          </a:xfrm>
          <a:custGeom>
            <a:avLst/>
            <a:gdLst>
              <a:gd name="connsiteX0" fmla="*/ 0 w 3575303"/>
              <a:gd name="connsiteY0" fmla="*/ 0 h 604800"/>
              <a:gd name="connsiteX1" fmla="*/ 3575303 w 3575303"/>
              <a:gd name="connsiteY1" fmla="*/ 0 h 604800"/>
              <a:gd name="connsiteX2" fmla="*/ 3575303 w 3575303"/>
              <a:gd name="connsiteY2" fmla="*/ 604800 h 604800"/>
              <a:gd name="connsiteX3" fmla="*/ 0 w 3575303"/>
              <a:gd name="connsiteY3" fmla="*/ 604800 h 604800"/>
              <a:gd name="connsiteX4" fmla="*/ 0 w 3575303"/>
              <a:gd name="connsiteY4" fmla="*/ 0 h 6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604800">
                <a:moveTo>
                  <a:pt x="0" y="0"/>
                </a:moveTo>
                <a:lnTo>
                  <a:pt x="3575303" y="0"/>
                </a:lnTo>
                <a:lnTo>
                  <a:pt x="3575303" y="604800"/>
                </a:lnTo>
                <a:lnTo>
                  <a:pt x="0" y="604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85344" rIns="149352" bIns="8534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CMS</a:t>
            </a: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Benchmarks</a:t>
            </a: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D86F5A8E-A93B-2040-8D79-F86AFEF62EF0}"/>
              </a:ext>
            </a:extLst>
          </p:cNvPr>
          <p:cNvSpPr/>
          <p:nvPr/>
        </p:nvSpPr>
        <p:spPr>
          <a:xfrm>
            <a:off x="8099862" y="1826795"/>
            <a:ext cx="3575303" cy="919044"/>
          </a:xfrm>
          <a:custGeom>
            <a:avLst/>
            <a:gdLst>
              <a:gd name="connsiteX0" fmla="*/ 0 w 3575303"/>
              <a:gd name="connsiteY0" fmla="*/ 0 h 604800"/>
              <a:gd name="connsiteX1" fmla="*/ 3575303 w 3575303"/>
              <a:gd name="connsiteY1" fmla="*/ 0 h 604800"/>
              <a:gd name="connsiteX2" fmla="*/ 3575303 w 3575303"/>
              <a:gd name="connsiteY2" fmla="*/ 604800 h 604800"/>
              <a:gd name="connsiteX3" fmla="*/ 0 w 3575303"/>
              <a:gd name="connsiteY3" fmla="*/ 604800 h 604800"/>
              <a:gd name="connsiteX4" fmla="*/ 0 w 3575303"/>
              <a:gd name="connsiteY4" fmla="*/ 0 h 6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604800">
                <a:moveTo>
                  <a:pt x="0" y="0"/>
                </a:moveTo>
                <a:lnTo>
                  <a:pt x="3575303" y="0"/>
                </a:lnTo>
                <a:lnTo>
                  <a:pt x="3575303" y="604800"/>
                </a:lnTo>
                <a:lnTo>
                  <a:pt x="0" y="604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85344" rIns="149352" bIns="8534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 Plan </a:t>
            </a:r>
          </a:p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Bid</a:t>
            </a:r>
            <a:endParaRPr lang="en-US" sz="2800" kern="12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17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4" grpId="0" animBg="1"/>
      <p:bldP spid="27" grpId="0" uiExpand="1" build="p" animBg="1"/>
      <p:bldP spid="23" grpId="0" animBg="1"/>
      <p:bldP spid="17" grpId="0" uiExpand="1" build="p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62C74E3-1F15-CE47-BD0B-8F49C91C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pays MA Plans Based on Benchmarks, Risk, and Quality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4030CF-EE90-134D-A378-CAA850D53089}"/>
              </a:ext>
            </a:extLst>
          </p:cNvPr>
          <p:cNvSpPr/>
          <p:nvPr/>
        </p:nvSpPr>
        <p:spPr>
          <a:xfrm>
            <a:off x="784662" y="2881945"/>
            <a:ext cx="10890503" cy="921429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an MA Plan’s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Bid is higher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 the Benchmark: 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CMS pays the Benchmark; enrollees pay a premium to make up the difference.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F5DFC7-9DFF-A043-BB5C-8287FFB4DE4D}"/>
              </a:ext>
            </a:extLst>
          </p:cNvPr>
          <p:cNvSpPr/>
          <p:nvPr/>
        </p:nvSpPr>
        <p:spPr>
          <a:xfrm>
            <a:off x="784662" y="3937096"/>
            <a:ext cx="10890503" cy="1764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an MA Plan’s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Bid is less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 the Benchmark:</a:t>
            </a:r>
          </a:p>
          <a:p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CMS pays the Bid </a:t>
            </a:r>
            <a:r>
              <a:rPr lang="en-US" sz="2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plus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percentage of the difference as a “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Rebate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Rebate percentage is larger for plans with higher scores on quality metrics.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Rebates must be used to fund additional benefits or reduce member costs.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3E0724-E399-1441-BDB9-57DB517F3723}"/>
              </a:ext>
            </a:extLst>
          </p:cNvPr>
          <p:cNvSpPr/>
          <p:nvPr/>
        </p:nvSpPr>
        <p:spPr>
          <a:xfrm>
            <a:off x="4495535" y="1826795"/>
            <a:ext cx="3468757" cy="919045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Gap filled either by 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Premiums</a:t>
            </a:r>
            <a:r>
              <a: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Rebates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885CA08-D98E-EE4C-A821-345D11C6E415}"/>
              </a:ext>
            </a:extLst>
          </p:cNvPr>
          <p:cNvSpPr/>
          <p:nvPr/>
        </p:nvSpPr>
        <p:spPr>
          <a:xfrm>
            <a:off x="784662" y="1826795"/>
            <a:ext cx="3575303" cy="919044"/>
          </a:xfrm>
          <a:custGeom>
            <a:avLst/>
            <a:gdLst>
              <a:gd name="connsiteX0" fmla="*/ 0 w 3575303"/>
              <a:gd name="connsiteY0" fmla="*/ 0 h 604800"/>
              <a:gd name="connsiteX1" fmla="*/ 3575303 w 3575303"/>
              <a:gd name="connsiteY1" fmla="*/ 0 h 604800"/>
              <a:gd name="connsiteX2" fmla="*/ 3575303 w 3575303"/>
              <a:gd name="connsiteY2" fmla="*/ 604800 h 604800"/>
              <a:gd name="connsiteX3" fmla="*/ 0 w 3575303"/>
              <a:gd name="connsiteY3" fmla="*/ 604800 h 604800"/>
              <a:gd name="connsiteX4" fmla="*/ 0 w 3575303"/>
              <a:gd name="connsiteY4" fmla="*/ 0 h 6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604800">
                <a:moveTo>
                  <a:pt x="0" y="0"/>
                </a:moveTo>
                <a:lnTo>
                  <a:pt x="3575303" y="0"/>
                </a:lnTo>
                <a:lnTo>
                  <a:pt x="3575303" y="604800"/>
                </a:lnTo>
                <a:lnTo>
                  <a:pt x="0" y="604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85344" rIns="149352" bIns="8534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CMS</a:t>
            </a: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Benchmarks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71CF822A-DA63-7E4D-90A3-303ED6CEB31B}"/>
              </a:ext>
            </a:extLst>
          </p:cNvPr>
          <p:cNvSpPr/>
          <p:nvPr/>
        </p:nvSpPr>
        <p:spPr>
          <a:xfrm>
            <a:off x="8099862" y="1826795"/>
            <a:ext cx="3575303" cy="919044"/>
          </a:xfrm>
          <a:custGeom>
            <a:avLst/>
            <a:gdLst>
              <a:gd name="connsiteX0" fmla="*/ 0 w 3575303"/>
              <a:gd name="connsiteY0" fmla="*/ 0 h 604800"/>
              <a:gd name="connsiteX1" fmla="*/ 3575303 w 3575303"/>
              <a:gd name="connsiteY1" fmla="*/ 0 h 604800"/>
              <a:gd name="connsiteX2" fmla="*/ 3575303 w 3575303"/>
              <a:gd name="connsiteY2" fmla="*/ 604800 h 604800"/>
              <a:gd name="connsiteX3" fmla="*/ 0 w 3575303"/>
              <a:gd name="connsiteY3" fmla="*/ 604800 h 604800"/>
              <a:gd name="connsiteX4" fmla="*/ 0 w 3575303"/>
              <a:gd name="connsiteY4" fmla="*/ 0 h 6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5303" h="604800">
                <a:moveTo>
                  <a:pt x="0" y="0"/>
                </a:moveTo>
                <a:lnTo>
                  <a:pt x="3575303" y="0"/>
                </a:lnTo>
                <a:lnTo>
                  <a:pt x="3575303" y="604800"/>
                </a:lnTo>
                <a:lnTo>
                  <a:pt x="0" y="6048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85344" rIns="149352" bIns="85344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 Plan </a:t>
            </a:r>
          </a:p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b="1" kern="12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Bid</a:t>
            </a:r>
            <a:endParaRPr lang="en-US" sz="2800" kern="12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843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14" grpId="0" uiExpand="1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75B1E6A-970E-444F-B3DC-4A3C0DBF888E}"/>
              </a:ext>
            </a:extLst>
          </p:cNvPr>
          <p:cNvSpPr/>
          <p:nvPr/>
        </p:nvSpPr>
        <p:spPr>
          <a:xfrm>
            <a:off x="8229600" y="1690688"/>
            <a:ext cx="3124200" cy="39310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1800"/>
              </a:spcAft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 Plan’s </a:t>
            </a: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rebates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increased; </a:t>
            </a:r>
          </a:p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 Plan offers more of the </a:t>
            </a:r>
          </a:p>
          <a:p>
            <a:pPr algn="ctr">
              <a:lnSpc>
                <a:spcPct val="90000"/>
              </a:lnSpc>
              <a:spcAft>
                <a:spcPts val="1800"/>
              </a:spcAft>
            </a:pP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extra benefits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; </a:t>
            </a:r>
          </a:p>
          <a:p>
            <a:pPr algn="ctr"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 Plan attracts </a:t>
            </a: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more enrollees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1E26CD8-4CE8-EE43-862B-C51765A6D6E0}"/>
              </a:ext>
            </a:extLst>
          </p:cNvPr>
          <p:cNvCxnSpPr>
            <a:cxnSpLocks/>
          </p:cNvCxnSpPr>
          <p:nvPr/>
        </p:nvCxnSpPr>
        <p:spPr>
          <a:xfrm>
            <a:off x="7266214" y="2261669"/>
            <a:ext cx="1072243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078EC02-26F6-3748-B890-5FDF795DC846}"/>
              </a:ext>
            </a:extLst>
          </p:cNvPr>
          <p:cNvCxnSpPr>
            <a:cxnSpLocks/>
          </p:cNvCxnSpPr>
          <p:nvPr/>
        </p:nvCxnSpPr>
        <p:spPr>
          <a:xfrm>
            <a:off x="7266214" y="3652630"/>
            <a:ext cx="1072243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4E81CB8-024C-BA48-B0FF-C929BBC05BC7}"/>
              </a:ext>
            </a:extLst>
          </p:cNvPr>
          <p:cNvCxnSpPr>
            <a:cxnSpLocks/>
          </p:cNvCxnSpPr>
          <p:nvPr/>
        </p:nvCxnSpPr>
        <p:spPr>
          <a:xfrm>
            <a:off x="7266214" y="5043591"/>
            <a:ext cx="1072243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9BE7D8F-4065-9949-AE8D-9E5715D85793}"/>
              </a:ext>
            </a:extLst>
          </p:cNvPr>
          <p:cNvSpPr/>
          <p:nvPr/>
        </p:nvSpPr>
        <p:spPr>
          <a:xfrm>
            <a:off x="4533898" y="1683543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Plan submits lower Bid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AD2BA7-2B08-FD48-8971-0E44B7F37363}"/>
              </a:ext>
            </a:extLst>
          </p:cNvPr>
          <p:cNvSpPr/>
          <p:nvPr/>
        </p:nvSpPr>
        <p:spPr>
          <a:xfrm>
            <a:off x="4533899" y="3074504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Higher rebate percentage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F392E7-DE1B-D045-A5AF-4E9E517DEDE8}"/>
              </a:ext>
            </a:extLst>
          </p:cNvPr>
          <p:cNvSpPr/>
          <p:nvPr/>
        </p:nvSpPr>
        <p:spPr>
          <a:xfrm>
            <a:off x="4533899" y="4465465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Raise Plan benchmark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Rebates are only available for plans bidding below their benchmark (nearly all plans in 2022)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62C74E3-1F15-CE47-BD0B-8F49C91C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4774" cy="1325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Because they fund the extra benefits that attract enrollees, </a:t>
            </a:r>
            <a:r>
              <a:rPr lang="en-US" dirty="0"/>
              <a:t>Rebates Are One of the Ways Plans Compete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A8EBF9-3322-F841-92FA-8E0C163029ED}"/>
              </a:ext>
            </a:extLst>
          </p:cNvPr>
          <p:cNvCxnSpPr>
            <a:cxnSpLocks/>
          </p:cNvCxnSpPr>
          <p:nvPr/>
        </p:nvCxnSpPr>
        <p:spPr>
          <a:xfrm>
            <a:off x="3559629" y="2261670"/>
            <a:ext cx="1072243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F2706B1-58D8-4046-9C4A-03D57AF4BC04}"/>
              </a:ext>
            </a:extLst>
          </p:cNvPr>
          <p:cNvCxnSpPr>
            <a:cxnSpLocks/>
          </p:cNvCxnSpPr>
          <p:nvPr/>
        </p:nvCxnSpPr>
        <p:spPr>
          <a:xfrm>
            <a:off x="3575957" y="3652631"/>
            <a:ext cx="1055916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DBECB2E-5669-1948-91FE-2A9D6B7F5930}"/>
              </a:ext>
            </a:extLst>
          </p:cNvPr>
          <p:cNvCxnSpPr>
            <a:cxnSpLocks/>
          </p:cNvCxnSpPr>
          <p:nvPr/>
        </p:nvCxnSpPr>
        <p:spPr>
          <a:xfrm>
            <a:off x="3575957" y="5174223"/>
            <a:ext cx="1055916" cy="0"/>
          </a:xfrm>
          <a:prstGeom prst="straightConnector1">
            <a:avLst/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3C775F1F-967B-6440-8750-D2B2808BC583}"/>
              </a:ext>
            </a:extLst>
          </p:cNvPr>
          <p:cNvCxnSpPr>
            <a:cxnSpLocks/>
          </p:cNvCxnSpPr>
          <p:nvPr/>
        </p:nvCxnSpPr>
        <p:spPr>
          <a:xfrm>
            <a:off x="3712503" y="3652630"/>
            <a:ext cx="919369" cy="1097280"/>
          </a:xfrm>
          <a:prstGeom prst="bentConnector3">
            <a:avLst>
              <a:gd name="adj1" fmla="val 42896"/>
            </a:avLst>
          </a:prstGeom>
          <a:ln w="1143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DB5723CD-C163-F449-8FF5-E455FDAB149D}"/>
              </a:ext>
            </a:extLst>
          </p:cNvPr>
          <p:cNvSpPr/>
          <p:nvPr/>
        </p:nvSpPr>
        <p:spPr>
          <a:xfrm>
            <a:off x="838198" y="1683543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Lower health care costs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7599C2-B8E2-DD4D-A8D2-A59F9D032030}"/>
              </a:ext>
            </a:extLst>
          </p:cNvPr>
          <p:cNvSpPr/>
          <p:nvPr/>
        </p:nvSpPr>
        <p:spPr>
          <a:xfrm>
            <a:off x="838199" y="4465465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Increase coding intensity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BE77AC-E2B8-E34A-8B42-7A48C77DEC85}"/>
              </a:ext>
            </a:extLst>
          </p:cNvPr>
          <p:cNvSpPr/>
          <p:nvPr/>
        </p:nvSpPr>
        <p:spPr>
          <a:xfrm>
            <a:off x="838199" y="3074504"/>
            <a:ext cx="2928731" cy="11562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Improve quality</a:t>
            </a:r>
          </a:p>
        </p:txBody>
      </p:sp>
    </p:spTree>
    <p:extLst>
      <p:ext uri="{BB962C8B-B14F-4D97-AF65-F5344CB8AC3E}">
        <p14:creationId xmlns:p14="http://schemas.microsoft.com/office/powerpoint/2010/main" val="5024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12" grpId="0" animBg="1"/>
      <p:bldP spid="13" grpId="0" animBg="1"/>
      <p:bldP spid="15" grpId="0" animBg="1"/>
      <p:bldP spid="3" grpId="0" animBg="1"/>
      <p:bldP spid="11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8259F6-5AB5-5948-BF59-99A1FDC1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 Coding Intensity Is Growing</a:t>
            </a:r>
            <a:endParaRPr lang="en-US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A7D24C-662B-1D47-B547-30CB0EB21773}"/>
              </a:ext>
            </a:extLst>
          </p:cNvPr>
          <p:cNvSpPr txBox="1"/>
          <p:nvPr/>
        </p:nvSpPr>
        <p:spPr>
          <a:xfrm>
            <a:off x="206554" y="2411286"/>
            <a:ext cx="2440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</a:rPr>
              <a:t>MA coding impact relative to FFS 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Total impact minus CMS adjustments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DB7277E-D0BB-7E48-AAEA-A410801CB9C5}"/>
              </a:ext>
            </a:extLst>
          </p:cNvPr>
          <p:cNvGraphicFramePr/>
          <p:nvPr/>
        </p:nvGraphicFramePr>
        <p:xfrm>
          <a:off x="3074275" y="1391143"/>
          <a:ext cx="8576441" cy="462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0835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8259F6-5AB5-5948-BF59-99A1FDC1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coding generated </a:t>
            </a:r>
            <a:br>
              <a:rPr lang="en-US" sz="3100" dirty="0"/>
            </a:br>
            <a:r>
              <a:rPr lang="en-US" dirty="0"/>
              <a:t>Excess Payments in 2020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2D68D96-09F9-E84F-B693-FA85192CAA88}"/>
              </a:ext>
            </a:extLst>
          </p:cNvPr>
          <p:cNvSpPr/>
          <p:nvPr/>
        </p:nvSpPr>
        <p:spPr>
          <a:xfrm>
            <a:off x="744564" y="1830173"/>
            <a:ext cx="5001342" cy="680553"/>
          </a:xfrm>
          <a:custGeom>
            <a:avLst/>
            <a:gdLst>
              <a:gd name="connsiteX0" fmla="*/ 0 w 5001342"/>
              <a:gd name="connsiteY0" fmla="*/ 0 h 1008000"/>
              <a:gd name="connsiteX1" fmla="*/ 5001342 w 5001342"/>
              <a:gd name="connsiteY1" fmla="*/ 0 h 1008000"/>
              <a:gd name="connsiteX2" fmla="*/ 5001342 w 5001342"/>
              <a:gd name="connsiteY2" fmla="*/ 1008000 h 1008000"/>
              <a:gd name="connsiteX3" fmla="*/ 0 w 5001342"/>
              <a:gd name="connsiteY3" fmla="*/ 1008000 h 1008000"/>
              <a:gd name="connsiteX4" fmla="*/ 0 w 5001342"/>
              <a:gd name="connsiteY4" fmla="*/ 0 h 10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42" h="1008000">
                <a:moveTo>
                  <a:pt x="0" y="0"/>
                </a:moveTo>
                <a:lnTo>
                  <a:pt x="5001342" y="0"/>
                </a:lnTo>
                <a:lnTo>
                  <a:pt x="5001342" y="1008000"/>
                </a:lnTo>
                <a:lnTo>
                  <a:pt x="0" y="10080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0" tIns="142240" rIns="248920" bIns="142240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Traditional Medicare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4A62481-53FF-954C-8B84-7C2A2FCDF9B8}"/>
              </a:ext>
            </a:extLst>
          </p:cNvPr>
          <p:cNvSpPr/>
          <p:nvPr/>
        </p:nvSpPr>
        <p:spPr>
          <a:xfrm>
            <a:off x="744564" y="2510726"/>
            <a:ext cx="5001342" cy="1043635"/>
          </a:xfrm>
          <a:custGeom>
            <a:avLst/>
            <a:gdLst>
              <a:gd name="connsiteX0" fmla="*/ 0 w 5001342"/>
              <a:gd name="connsiteY0" fmla="*/ 0 h 1537199"/>
              <a:gd name="connsiteX1" fmla="*/ 5001342 w 5001342"/>
              <a:gd name="connsiteY1" fmla="*/ 0 h 1537199"/>
              <a:gd name="connsiteX2" fmla="*/ 5001342 w 5001342"/>
              <a:gd name="connsiteY2" fmla="*/ 1537199 h 1537199"/>
              <a:gd name="connsiteX3" fmla="*/ 0 w 5001342"/>
              <a:gd name="connsiteY3" fmla="*/ 1537199 h 1537199"/>
              <a:gd name="connsiteX4" fmla="*/ 0 w 5001342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42" h="1537199">
                <a:moveTo>
                  <a:pt x="0" y="0"/>
                </a:moveTo>
                <a:lnTo>
                  <a:pt x="5001342" y="0"/>
                </a:lnTo>
                <a:lnTo>
                  <a:pt x="5001342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690" tIns="186690" rIns="248920" bIns="280035" numCol="1" spcCol="1270" anchor="t" anchorCtr="0">
            <a:noAutofit/>
          </a:bodyPr>
          <a:lstStyle/>
          <a:p>
            <a:pPr marL="0" lvl="1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800" kern="1200" dirty="0"/>
              <a:t>Little incentive to code more diagnoses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ACF9237-15A9-6A42-A3D4-EE871E507346}"/>
              </a:ext>
            </a:extLst>
          </p:cNvPr>
          <p:cNvSpPr/>
          <p:nvPr/>
        </p:nvSpPr>
        <p:spPr>
          <a:xfrm>
            <a:off x="6446094" y="1830173"/>
            <a:ext cx="5001342" cy="680553"/>
          </a:xfrm>
          <a:custGeom>
            <a:avLst/>
            <a:gdLst>
              <a:gd name="connsiteX0" fmla="*/ 0 w 5001342"/>
              <a:gd name="connsiteY0" fmla="*/ 0 h 1008000"/>
              <a:gd name="connsiteX1" fmla="*/ 5001342 w 5001342"/>
              <a:gd name="connsiteY1" fmla="*/ 0 h 1008000"/>
              <a:gd name="connsiteX2" fmla="*/ 5001342 w 5001342"/>
              <a:gd name="connsiteY2" fmla="*/ 1008000 h 1008000"/>
              <a:gd name="connsiteX3" fmla="*/ 0 w 5001342"/>
              <a:gd name="connsiteY3" fmla="*/ 1008000 h 1008000"/>
              <a:gd name="connsiteX4" fmla="*/ 0 w 5001342"/>
              <a:gd name="connsiteY4" fmla="*/ 0 h 10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42" h="1008000">
                <a:moveTo>
                  <a:pt x="0" y="0"/>
                </a:moveTo>
                <a:lnTo>
                  <a:pt x="5001342" y="0"/>
                </a:lnTo>
                <a:lnTo>
                  <a:pt x="5001342" y="1008000"/>
                </a:lnTo>
                <a:lnTo>
                  <a:pt x="0" y="10080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8920" tIns="142240" rIns="248920" bIns="142240" numCol="1" spcCol="1270" anchor="ctr" anchorCtr="0">
            <a:noAutofit/>
          </a:bodyPr>
          <a:lstStyle/>
          <a:p>
            <a:pPr marL="0" lvl="0" indent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Medicare Advantage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9A602841-04EB-244B-A522-D65AD3EF7327}"/>
              </a:ext>
            </a:extLst>
          </p:cNvPr>
          <p:cNvSpPr/>
          <p:nvPr/>
        </p:nvSpPr>
        <p:spPr>
          <a:xfrm>
            <a:off x="6446094" y="2510726"/>
            <a:ext cx="5001342" cy="1043635"/>
          </a:xfrm>
          <a:custGeom>
            <a:avLst/>
            <a:gdLst>
              <a:gd name="connsiteX0" fmla="*/ 0 w 5001342"/>
              <a:gd name="connsiteY0" fmla="*/ 0 h 1537199"/>
              <a:gd name="connsiteX1" fmla="*/ 5001342 w 5001342"/>
              <a:gd name="connsiteY1" fmla="*/ 0 h 1537199"/>
              <a:gd name="connsiteX2" fmla="*/ 5001342 w 5001342"/>
              <a:gd name="connsiteY2" fmla="*/ 1537199 h 1537199"/>
              <a:gd name="connsiteX3" fmla="*/ 0 w 5001342"/>
              <a:gd name="connsiteY3" fmla="*/ 1537199 h 1537199"/>
              <a:gd name="connsiteX4" fmla="*/ 0 w 5001342"/>
              <a:gd name="connsiteY4" fmla="*/ 0 h 153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1342" h="1537199">
                <a:moveTo>
                  <a:pt x="0" y="0"/>
                </a:moveTo>
                <a:lnTo>
                  <a:pt x="5001342" y="0"/>
                </a:lnTo>
                <a:lnTo>
                  <a:pt x="5001342" y="1537199"/>
                </a:lnTo>
                <a:lnTo>
                  <a:pt x="0" y="153719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690" tIns="186690" rIns="248920" bIns="280035" numCol="1" spcCol="1270" anchor="t" anchorCtr="0">
            <a:noAutofit/>
          </a:bodyPr>
          <a:lstStyle/>
          <a:p>
            <a:pPr marL="0" lvl="1" algn="l" defTabSz="15557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800" kern="1200" dirty="0"/>
              <a:t>Financial incentive to code more diagnoses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31C924-E86E-7046-9953-8671E5E36044}"/>
              </a:ext>
            </a:extLst>
          </p:cNvPr>
          <p:cNvSpPr txBox="1"/>
          <p:nvPr/>
        </p:nvSpPr>
        <p:spPr>
          <a:xfrm>
            <a:off x="744564" y="3796409"/>
            <a:ext cx="10702872" cy="160043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tIns="91440" bIns="91440" anchor="ctr" anchorCtr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Greater MA risk scores for equivalent health status generated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$12 billion in excess payments in 2020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 $37 for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every person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United States – </a:t>
            </a:r>
          </a:p>
        </p:txBody>
      </p:sp>
    </p:spTree>
    <p:extLst>
      <p:ext uri="{BB962C8B-B14F-4D97-AF65-F5344CB8AC3E}">
        <p14:creationId xmlns:p14="http://schemas.microsoft.com/office/powerpoint/2010/main" val="144240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8259F6-5AB5-5948-BF59-99A1FDC1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COVID-19 on </a:t>
            </a:r>
            <a:br>
              <a:rPr lang="en-US" dirty="0"/>
            </a:br>
            <a:r>
              <a:rPr lang="en-US" dirty="0"/>
              <a:t>MA Plan Profitability</a:t>
            </a:r>
            <a:endParaRPr lang="en-US" sz="6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E6C8500E-5EBB-7F4F-9400-D23700460C19}"/>
              </a:ext>
            </a:extLst>
          </p:cNvPr>
          <p:cNvSpPr/>
          <p:nvPr/>
        </p:nvSpPr>
        <p:spPr>
          <a:xfrm>
            <a:off x="2855113" y="1783465"/>
            <a:ext cx="8542932" cy="727096"/>
          </a:xfrm>
          <a:custGeom>
            <a:avLst/>
            <a:gdLst>
              <a:gd name="connsiteX0" fmla="*/ 121185 w 727095"/>
              <a:gd name="connsiteY0" fmla="*/ 0 h 7925594"/>
              <a:gd name="connsiteX1" fmla="*/ 605910 w 727095"/>
              <a:gd name="connsiteY1" fmla="*/ 0 h 7925594"/>
              <a:gd name="connsiteX2" fmla="*/ 727095 w 727095"/>
              <a:gd name="connsiteY2" fmla="*/ 121185 h 7925594"/>
              <a:gd name="connsiteX3" fmla="*/ 727095 w 727095"/>
              <a:gd name="connsiteY3" fmla="*/ 7925594 h 7925594"/>
              <a:gd name="connsiteX4" fmla="*/ 727095 w 727095"/>
              <a:gd name="connsiteY4" fmla="*/ 7925594 h 7925594"/>
              <a:gd name="connsiteX5" fmla="*/ 0 w 727095"/>
              <a:gd name="connsiteY5" fmla="*/ 7925594 h 7925594"/>
              <a:gd name="connsiteX6" fmla="*/ 0 w 727095"/>
              <a:gd name="connsiteY6" fmla="*/ 7925594 h 7925594"/>
              <a:gd name="connsiteX7" fmla="*/ 0 w 727095"/>
              <a:gd name="connsiteY7" fmla="*/ 121185 h 7925594"/>
              <a:gd name="connsiteX8" fmla="*/ 121185 w 727095"/>
              <a:gd name="connsiteY8" fmla="*/ 0 h 79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095" h="7925594">
                <a:moveTo>
                  <a:pt x="727095" y="1320963"/>
                </a:moveTo>
                <a:lnTo>
                  <a:pt x="727095" y="6604631"/>
                </a:lnTo>
                <a:cubicBezTo>
                  <a:pt x="727095" y="7334180"/>
                  <a:pt x="722118" y="7925589"/>
                  <a:pt x="715977" y="7925589"/>
                </a:cubicBezTo>
                <a:lnTo>
                  <a:pt x="0" y="7925589"/>
                </a:lnTo>
                <a:lnTo>
                  <a:pt x="0" y="7925589"/>
                </a:lnTo>
                <a:lnTo>
                  <a:pt x="0" y="5"/>
                </a:lnTo>
                <a:lnTo>
                  <a:pt x="0" y="5"/>
                </a:lnTo>
                <a:lnTo>
                  <a:pt x="715977" y="5"/>
                </a:lnTo>
                <a:cubicBezTo>
                  <a:pt x="722118" y="5"/>
                  <a:pt x="727095" y="591414"/>
                  <a:pt x="727095" y="13209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1" tIns="75499" rIns="115504" bIns="75500" numCol="1" spcCol="1270" anchor="ctr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Record low utilization increased MA plan profits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92BADA9-F8E7-A941-898E-0094F7B8F1E3}"/>
              </a:ext>
            </a:extLst>
          </p:cNvPr>
          <p:cNvSpPr/>
          <p:nvPr/>
        </p:nvSpPr>
        <p:spPr>
          <a:xfrm>
            <a:off x="793955" y="1690688"/>
            <a:ext cx="2060795" cy="908869"/>
          </a:xfrm>
          <a:custGeom>
            <a:avLst/>
            <a:gdLst>
              <a:gd name="connsiteX0" fmla="*/ 0 w 2060795"/>
              <a:gd name="connsiteY0" fmla="*/ 151481 h 908869"/>
              <a:gd name="connsiteX1" fmla="*/ 151481 w 2060795"/>
              <a:gd name="connsiteY1" fmla="*/ 0 h 908869"/>
              <a:gd name="connsiteX2" fmla="*/ 1909314 w 2060795"/>
              <a:gd name="connsiteY2" fmla="*/ 0 h 908869"/>
              <a:gd name="connsiteX3" fmla="*/ 2060795 w 2060795"/>
              <a:gd name="connsiteY3" fmla="*/ 151481 h 908869"/>
              <a:gd name="connsiteX4" fmla="*/ 2060795 w 2060795"/>
              <a:gd name="connsiteY4" fmla="*/ 757388 h 908869"/>
              <a:gd name="connsiteX5" fmla="*/ 1909314 w 2060795"/>
              <a:gd name="connsiteY5" fmla="*/ 908869 h 908869"/>
              <a:gd name="connsiteX6" fmla="*/ 151481 w 2060795"/>
              <a:gd name="connsiteY6" fmla="*/ 908869 h 908869"/>
              <a:gd name="connsiteX7" fmla="*/ 0 w 2060795"/>
              <a:gd name="connsiteY7" fmla="*/ 757388 h 908869"/>
              <a:gd name="connsiteX8" fmla="*/ 0 w 2060795"/>
              <a:gd name="connsiteY8" fmla="*/ 151481 h 9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0795" h="908869">
                <a:moveTo>
                  <a:pt x="0" y="151481"/>
                </a:moveTo>
                <a:cubicBezTo>
                  <a:pt x="0" y="67820"/>
                  <a:pt x="67820" y="0"/>
                  <a:pt x="151481" y="0"/>
                </a:cubicBezTo>
                <a:lnTo>
                  <a:pt x="1909314" y="0"/>
                </a:lnTo>
                <a:cubicBezTo>
                  <a:pt x="1992975" y="0"/>
                  <a:pt x="2060795" y="67820"/>
                  <a:pt x="2060795" y="151481"/>
                </a:cubicBezTo>
                <a:lnTo>
                  <a:pt x="2060795" y="757388"/>
                </a:lnTo>
                <a:cubicBezTo>
                  <a:pt x="2060795" y="841049"/>
                  <a:pt x="1992975" y="908869"/>
                  <a:pt x="1909314" y="908869"/>
                </a:cubicBezTo>
                <a:lnTo>
                  <a:pt x="151481" y="908869"/>
                </a:lnTo>
                <a:cubicBezTo>
                  <a:pt x="67820" y="908869"/>
                  <a:pt x="0" y="841049"/>
                  <a:pt x="0" y="757388"/>
                </a:cubicBezTo>
                <a:lnTo>
                  <a:pt x="0" y="1514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247" tIns="135807" rIns="227247" bIns="135807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2020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405C554-C069-0840-AB71-80778749B9E1}"/>
              </a:ext>
            </a:extLst>
          </p:cNvPr>
          <p:cNvSpPr/>
          <p:nvPr/>
        </p:nvSpPr>
        <p:spPr>
          <a:xfrm>
            <a:off x="2855113" y="2737777"/>
            <a:ext cx="8542932" cy="727096"/>
          </a:xfrm>
          <a:custGeom>
            <a:avLst/>
            <a:gdLst>
              <a:gd name="connsiteX0" fmla="*/ 121185 w 727095"/>
              <a:gd name="connsiteY0" fmla="*/ 0 h 7925594"/>
              <a:gd name="connsiteX1" fmla="*/ 605910 w 727095"/>
              <a:gd name="connsiteY1" fmla="*/ 0 h 7925594"/>
              <a:gd name="connsiteX2" fmla="*/ 727095 w 727095"/>
              <a:gd name="connsiteY2" fmla="*/ 121185 h 7925594"/>
              <a:gd name="connsiteX3" fmla="*/ 727095 w 727095"/>
              <a:gd name="connsiteY3" fmla="*/ 7925594 h 7925594"/>
              <a:gd name="connsiteX4" fmla="*/ 727095 w 727095"/>
              <a:gd name="connsiteY4" fmla="*/ 7925594 h 7925594"/>
              <a:gd name="connsiteX5" fmla="*/ 0 w 727095"/>
              <a:gd name="connsiteY5" fmla="*/ 7925594 h 7925594"/>
              <a:gd name="connsiteX6" fmla="*/ 0 w 727095"/>
              <a:gd name="connsiteY6" fmla="*/ 7925594 h 7925594"/>
              <a:gd name="connsiteX7" fmla="*/ 0 w 727095"/>
              <a:gd name="connsiteY7" fmla="*/ 121185 h 7925594"/>
              <a:gd name="connsiteX8" fmla="*/ 121185 w 727095"/>
              <a:gd name="connsiteY8" fmla="*/ 0 h 79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095" h="7925594">
                <a:moveTo>
                  <a:pt x="727095" y="1320963"/>
                </a:moveTo>
                <a:lnTo>
                  <a:pt x="727095" y="6604631"/>
                </a:lnTo>
                <a:cubicBezTo>
                  <a:pt x="727095" y="7334180"/>
                  <a:pt x="722118" y="7925589"/>
                  <a:pt x="715977" y="7925589"/>
                </a:cubicBezTo>
                <a:lnTo>
                  <a:pt x="0" y="7925589"/>
                </a:lnTo>
                <a:lnTo>
                  <a:pt x="0" y="7925589"/>
                </a:lnTo>
                <a:lnTo>
                  <a:pt x="0" y="5"/>
                </a:lnTo>
                <a:lnTo>
                  <a:pt x="0" y="5"/>
                </a:lnTo>
                <a:lnTo>
                  <a:pt x="715977" y="5"/>
                </a:lnTo>
                <a:cubicBezTo>
                  <a:pt x="722118" y="5"/>
                  <a:pt x="727095" y="591414"/>
                  <a:pt x="727095" y="13209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1" tIns="75499" rIns="115504" bIns="75500" numCol="1" spcCol="1270" anchor="ctr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/>
              <a:t>Profits likely boosted for a second year as rebounded utilization is uneven geographically and over time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469F47D-A656-AE45-9AD2-98996BBD4419}"/>
              </a:ext>
            </a:extLst>
          </p:cNvPr>
          <p:cNvSpPr/>
          <p:nvPr/>
        </p:nvSpPr>
        <p:spPr>
          <a:xfrm>
            <a:off x="793955" y="2644999"/>
            <a:ext cx="2060795" cy="908869"/>
          </a:xfrm>
          <a:custGeom>
            <a:avLst/>
            <a:gdLst>
              <a:gd name="connsiteX0" fmla="*/ 0 w 2060795"/>
              <a:gd name="connsiteY0" fmla="*/ 151481 h 908869"/>
              <a:gd name="connsiteX1" fmla="*/ 151481 w 2060795"/>
              <a:gd name="connsiteY1" fmla="*/ 0 h 908869"/>
              <a:gd name="connsiteX2" fmla="*/ 1909314 w 2060795"/>
              <a:gd name="connsiteY2" fmla="*/ 0 h 908869"/>
              <a:gd name="connsiteX3" fmla="*/ 2060795 w 2060795"/>
              <a:gd name="connsiteY3" fmla="*/ 151481 h 908869"/>
              <a:gd name="connsiteX4" fmla="*/ 2060795 w 2060795"/>
              <a:gd name="connsiteY4" fmla="*/ 757388 h 908869"/>
              <a:gd name="connsiteX5" fmla="*/ 1909314 w 2060795"/>
              <a:gd name="connsiteY5" fmla="*/ 908869 h 908869"/>
              <a:gd name="connsiteX6" fmla="*/ 151481 w 2060795"/>
              <a:gd name="connsiteY6" fmla="*/ 908869 h 908869"/>
              <a:gd name="connsiteX7" fmla="*/ 0 w 2060795"/>
              <a:gd name="connsiteY7" fmla="*/ 757388 h 908869"/>
              <a:gd name="connsiteX8" fmla="*/ 0 w 2060795"/>
              <a:gd name="connsiteY8" fmla="*/ 151481 h 9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0795" h="908869">
                <a:moveTo>
                  <a:pt x="0" y="151481"/>
                </a:moveTo>
                <a:cubicBezTo>
                  <a:pt x="0" y="67820"/>
                  <a:pt x="67820" y="0"/>
                  <a:pt x="151481" y="0"/>
                </a:cubicBezTo>
                <a:lnTo>
                  <a:pt x="1909314" y="0"/>
                </a:lnTo>
                <a:cubicBezTo>
                  <a:pt x="1992975" y="0"/>
                  <a:pt x="2060795" y="67820"/>
                  <a:pt x="2060795" y="151481"/>
                </a:cubicBezTo>
                <a:lnTo>
                  <a:pt x="2060795" y="757388"/>
                </a:lnTo>
                <a:cubicBezTo>
                  <a:pt x="2060795" y="841049"/>
                  <a:pt x="1992975" y="908869"/>
                  <a:pt x="1909314" y="908869"/>
                </a:cubicBezTo>
                <a:lnTo>
                  <a:pt x="151481" y="908869"/>
                </a:lnTo>
                <a:cubicBezTo>
                  <a:pt x="67820" y="908869"/>
                  <a:pt x="0" y="841049"/>
                  <a:pt x="0" y="757388"/>
                </a:cubicBezTo>
                <a:lnTo>
                  <a:pt x="0" y="1514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247" tIns="135807" rIns="227247" bIns="135807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kern="1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2021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86E9A6E-8CDF-7246-AC27-77F05FD2D57B}"/>
              </a:ext>
            </a:extLst>
          </p:cNvPr>
          <p:cNvSpPr/>
          <p:nvPr/>
        </p:nvSpPr>
        <p:spPr>
          <a:xfrm>
            <a:off x="2855113" y="3692090"/>
            <a:ext cx="8542932" cy="727096"/>
          </a:xfrm>
          <a:custGeom>
            <a:avLst/>
            <a:gdLst>
              <a:gd name="connsiteX0" fmla="*/ 121185 w 727095"/>
              <a:gd name="connsiteY0" fmla="*/ 0 h 7925594"/>
              <a:gd name="connsiteX1" fmla="*/ 605910 w 727095"/>
              <a:gd name="connsiteY1" fmla="*/ 0 h 7925594"/>
              <a:gd name="connsiteX2" fmla="*/ 727095 w 727095"/>
              <a:gd name="connsiteY2" fmla="*/ 121185 h 7925594"/>
              <a:gd name="connsiteX3" fmla="*/ 727095 w 727095"/>
              <a:gd name="connsiteY3" fmla="*/ 7925594 h 7925594"/>
              <a:gd name="connsiteX4" fmla="*/ 727095 w 727095"/>
              <a:gd name="connsiteY4" fmla="*/ 7925594 h 7925594"/>
              <a:gd name="connsiteX5" fmla="*/ 0 w 727095"/>
              <a:gd name="connsiteY5" fmla="*/ 7925594 h 7925594"/>
              <a:gd name="connsiteX6" fmla="*/ 0 w 727095"/>
              <a:gd name="connsiteY6" fmla="*/ 7925594 h 7925594"/>
              <a:gd name="connsiteX7" fmla="*/ 0 w 727095"/>
              <a:gd name="connsiteY7" fmla="*/ 121185 h 7925594"/>
              <a:gd name="connsiteX8" fmla="*/ 121185 w 727095"/>
              <a:gd name="connsiteY8" fmla="*/ 0 h 79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095" h="7925594">
                <a:moveTo>
                  <a:pt x="727095" y="1320963"/>
                </a:moveTo>
                <a:lnTo>
                  <a:pt x="727095" y="6604631"/>
                </a:lnTo>
                <a:cubicBezTo>
                  <a:pt x="727095" y="7334180"/>
                  <a:pt x="722118" y="7925589"/>
                  <a:pt x="715977" y="7925589"/>
                </a:cubicBezTo>
                <a:lnTo>
                  <a:pt x="0" y="7925589"/>
                </a:lnTo>
                <a:lnTo>
                  <a:pt x="0" y="7925589"/>
                </a:lnTo>
                <a:lnTo>
                  <a:pt x="0" y="5"/>
                </a:lnTo>
                <a:lnTo>
                  <a:pt x="0" y="5"/>
                </a:lnTo>
                <a:lnTo>
                  <a:pt x="715977" y="5"/>
                </a:lnTo>
                <a:cubicBezTo>
                  <a:pt x="722118" y="5"/>
                  <a:pt x="727095" y="591414"/>
                  <a:pt x="727095" y="13209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1" tIns="75499" rIns="115504" bIns="75500" numCol="1" spcCol="1270" anchor="ctr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/>
              <a:t>Delayed care rebound has not yet borne out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C014DAD3-E2A0-2D4D-AFFE-4B27A6484283}"/>
              </a:ext>
            </a:extLst>
          </p:cNvPr>
          <p:cNvSpPr/>
          <p:nvPr/>
        </p:nvSpPr>
        <p:spPr>
          <a:xfrm>
            <a:off x="793955" y="3599312"/>
            <a:ext cx="2060795" cy="908869"/>
          </a:xfrm>
          <a:custGeom>
            <a:avLst/>
            <a:gdLst>
              <a:gd name="connsiteX0" fmla="*/ 0 w 2060795"/>
              <a:gd name="connsiteY0" fmla="*/ 151481 h 908869"/>
              <a:gd name="connsiteX1" fmla="*/ 151481 w 2060795"/>
              <a:gd name="connsiteY1" fmla="*/ 0 h 908869"/>
              <a:gd name="connsiteX2" fmla="*/ 1909314 w 2060795"/>
              <a:gd name="connsiteY2" fmla="*/ 0 h 908869"/>
              <a:gd name="connsiteX3" fmla="*/ 2060795 w 2060795"/>
              <a:gd name="connsiteY3" fmla="*/ 151481 h 908869"/>
              <a:gd name="connsiteX4" fmla="*/ 2060795 w 2060795"/>
              <a:gd name="connsiteY4" fmla="*/ 757388 h 908869"/>
              <a:gd name="connsiteX5" fmla="*/ 1909314 w 2060795"/>
              <a:gd name="connsiteY5" fmla="*/ 908869 h 908869"/>
              <a:gd name="connsiteX6" fmla="*/ 151481 w 2060795"/>
              <a:gd name="connsiteY6" fmla="*/ 908869 h 908869"/>
              <a:gd name="connsiteX7" fmla="*/ 0 w 2060795"/>
              <a:gd name="connsiteY7" fmla="*/ 757388 h 908869"/>
              <a:gd name="connsiteX8" fmla="*/ 0 w 2060795"/>
              <a:gd name="connsiteY8" fmla="*/ 151481 h 9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0795" h="908869">
                <a:moveTo>
                  <a:pt x="0" y="151481"/>
                </a:moveTo>
                <a:cubicBezTo>
                  <a:pt x="0" y="67820"/>
                  <a:pt x="67820" y="0"/>
                  <a:pt x="151481" y="0"/>
                </a:cubicBezTo>
                <a:lnTo>
                  <a:pt x="1909314" y="0"/>
                </a:lnTo>
                <a:cubicBezTo>
                  <a:pt x="1992975" y="0"/>
                  <a:pt x="2060795" y="67820"/>
                  <a:pt x="2060795" y="151481"/>
                </a:cubicBezTo>
                <a:lnTo>
                  <a:pt x="2060795" y="757388"/>
                </a:lnTo>
                <a:cubicBezTo>
                  <a:pt x="2060795" y="841049"/>
                  <a:pt x="1992975" y="908869"/>
                  <a:pt x="1909314" y="908869"/>
                </a:cubicBezTo>
                <a:lnTo>
                  <a:pt x="151481" y="908869"/>
                </a:lnTo>
                <a:cubicBezTo>
                  <a:pt x="67820" y="908869"/>
                  <a:pt x="0" y="841049"/>
                  <a:pt x="0" y="757388"/>
                </a:cubicBezTo>
                <a:lnTo>
                  <a:pt x="0" y="1514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247" tIns="135807" rIns="227247" bIns="135807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kern="1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2022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D7CA0D9A-3B2C-1547-AEFD-973A1F7AB491}"/>
              </a:ext>
            </a:extLst>
          </p:cNvPr>
          <p:cNvSpPr/>
          <p:nvPr/>
        </p:nvSpPr>
        <p:spPr>
          <a:xfrm>
            <a:off x="2855113" y="4646403"/>
            <a:ext cx="8542932" cy="727096"/>
          </a:xfrm>
          <a:custGeom>
            <a:avLst/>
            <a:gdLst>
              <a:gd name="connsiteX0" fmla="*/ 121185 w 727095"/>
              <a:gd name="connsiteY0" fmla="*/ 0 h 7925594"/>
              <a:gd name="connsiteX1" fmla="*/ 605910 w 727095"/>
              <a:gd name="connsiteY1" fmla="*/ 0 h 7925594"/>
              <a:gd name="connsiteX2" fmla="*/ 727095 w 727095"/>
              <a:gd name="connsiteY2" fmla="*/ 121185 h 7925594"/>
              <a:gd name="connsiteX3" fmla="*/ 727095 w 727095"/>
              <a:gd name="connsiteY3" fmla="*/ 7925594 h 7925594"/>
              <a:gd name="connsiteX4" fmla="*/ 727095 w 727095"/>
              <a:gd name="connsiteY4" fmla="*/ 7925594 h 7925594"/>
              <a:gd name="connsiteX5" fmla="*/ 0 w 727095"/>
              <a:gd name="connsiteY5" fmla="*/ 7925594 h 7925594"/>
              <a:gd name="connsiteX6" fmla="*/ 0 w 727095"/>
              <a:gd name="connsiteY6" fmla="*/ 7925594 h 7925594"/>
              <a:gd name="connsiteX7" fmla="*/ 0 w 727095"/>
              <a:gd name="connsiteY7" fmla="*/ 121185 h 7925594"/>
              <a:gd name="connsiteX8" fmla="*/ 121185 w 727095"/>
              <a:gd name="connsiteY8" fmla="*/ 0 h 7925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7095" h="7925594">
                <a:moveTo>
                  <a:pt x="727095" y="1320963"/>
                </a:moveTo>
                <a:lnTo>
                  <a:pt x="727095" y="6604631"/>
                </a:lnTo>
                <a:cubicBezTo>
                  <a:pt x="727095" y="7334180"/>
                  <a:pt x="722118" y="7925589"/>
                  <a:pt x="715977" y="7925589"/>
                </a:cubicBezTo>
                <a:lnTo>
                  <a:pt x="0" y="7925589"/>
                </a:lnTo>
                <a:lnTo>
                  <a:pt x="0" y="7925589"/>
                </a:lnTo>
                <a:lnTo>
                  <a:pt x="0" y="5"/>
                </a:lnTo>
                <a:lnTo>
                  <a:pt x="0" y="5"/>
                </a:lnTo>
                <a:lnTo>
                  <a:pt x="715977" y="5"/>
                </a:lnTo>
                <a:cubicBezTo>
                  <a:pt x="722118" y="5"/>
                  <a:pt x="727095" y="591414"/>
                  <a:pt x="727095" y="13209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0011" tIns="75499" rIns="115504" bIns="75500" numCol="1" spcCol="1270" anchor="ctr" anchorCtr="0">
            <a:noAutofit/>
          </a:bodyPr>
          <a:lstStyle/>
          <a:p>
            <a:pPr marL="0" lvl="1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b="1" kern="1200" dirty="0"/>
              <a:t>Payment windfall for plans </a:t>
            </a:r>
            <a:r>
              <a:rPr lang="en-US" sz="2400" kern="1200" dirty="0"/>
              <a:t>due to relaxed Quality Bonus Program rules under the public health emergency 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884A2E2-16A7-5844-9DAD-BEDDAA73E31D}"/>
              </a:ext>
            </a:extLst>
          </p:cNvPr>
          <p:cNvSpPr/>
          <p:nvPr/>
        </p:nvSpPr>
        <p:spPr>
          <a:xfrm>
            <a:off x="793955" y="4553625"/>
            <a:ext cx="2060795" cy="908869"/>
          </a:xfrm>
          <a:custGeom>
            <a:avLst/>
            <a:gdLst>
              <a:gd name="connsiteX0" fmla="*/ 0 w 2060795"/>
              <a:gd name="connsiteY0" fmla="*/ 151481 h 908869"/>
              <a:gd name="connsiteX1" fmla="*/ 151481 w 2060795"/>
              <a:gd name="connsiteY1" fmla="*/ 0 h 908869"/>
              <a:gd name="connsiteX2" fmla="*/ 1909314 w 2060795"/>
              <a:gd name="connsiteY2" fmla="*/ 0 h 908869"/>
              <a:gd name="connsiteX3" fmla="*/ 2060795 w 2060795"/>
              <a:gd name="connsiteY3" fmla="*/ 151481 h 908869"/>
              <a:gd name="connsiteX4" fmla="*/ 2060795 w 2060795"/>
              <a:gd name="connsiteY4" fmla="*/ 757388 h 908869"/>
              <a:gd name="connsiteX5" fmla="*/ 1909314 w 2060795"/>
              <a:gd name="connsiteY5" fmla="*/ 908869 h 908869"/>
              <a:gd name="connsiteX6" fmla="*/ 151481 w 2060795"/>
              <a:gd name="connsiteY6" fmla="*/ 908869 h 908869"/>
              <a:gd name="connsiteX7" fmla="*/ 0 w 2060795"/>
              <a:gd name="connsiteY7" fmla="*/ 757388 h 908869"/>
              <a:gd name="connsiteX8" fmla="*/ 0 w 2060795"/>
              <a:gd name="connsiteY8" fmla="*/ 151481 h 90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0795" h="908869">
                <a:moveTo>
                  <a:pt x="0" y="151481"/>
                </a:moveTo>
                <a:cubicBezTo>
                  <a:pt x="0" y="67820"/>
                  <a:pt x="67820" y="0"/>
                  <a:pt x="151481" y="0"/>
                </a:cubicBezTo>
                <a:lnTo>
                  <a:pt x="1909314" y="0"/>
                </a:lnTo>
                <a:cubicBezTo>
                  <a:pt x="1992975" y="0"/>
                  <a:pt x="2060795" y="67820"/>
                  <a:pt x="2060795" y="151481"/>
                </a:cubicBezTo>
                <a:lnTo>
                  <a:pt x="2060795" y="757388"/>
                </a:lnTo>
                <a:cubicBezTo>
                  <a:pt x="2060795" y="841049"/>
                  <a:pt x="1992975" y="908869"/>
                  <a:pt x="1909314" y="908869"/>
                </a:cubicBezTo>
                <a:lnTo>
                  <a:pt x="151481" y="908869"/>
                </a:lnTo>
                <a:cubicBezTo>
                  <a:pt x="67820" y="908869"/>
                  <a:pt x="0" y="841049"/>
                  <a:pt x="0" y="757388"/>
                </a:cubicBezTo>
                <a:lnTo>
                  <a:pt x="0" y="15148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247" tIns="135807" rIns="227247" bIns="135807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kern="12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42017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8259F6-5AB5-5948-BF59-99A1FDC1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Reforms Are Urgently Needed</a:t>
            </a:r>
            <a:endParaRPr lang="en-US" sz="6600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27C4977-94B6-EF40-B654-C454FBB750D2}"/>
              </a:ext>
            </a:extLst>
          </p:cNvPr>
          <p:cNvSpPr/>
          <p:nvPr/>
        </p:nvSpPr>
        <p:spPr>
          <a:xfrm>
            <a:off x="8282221" y="1690688"/>
            <a:ext cx="3065430" cy="2437772"/>
          </a:xfrm>
          <a:custGeom>
            <a:avLst/>
            <a:gdLst>
              <a:gd name="connsiteX0" fmla="*/ 0 w 3065430"/>
              <a:gd name="connsiteY0" fmla="*/ 243777 h 2437772"/>
              <a:gd name="connsiteX1" fmla="*/ 243777 w 3065430"/>
              <a:gd name="connsiteY1" fmla="*/ 0 h 2437772"/>
              <a:gd name="connsiteX2" fmla="*/ 2821653 w 3065430"/>
              <a:gd name="connsiteY2" fmla="*/ 0 h 2437772"/>
              <a:gd name="connsiteX3" fmla="*/ 3065430 w 3065430"/>
              <a:gd name="connsiteY3" fmla="*/ 243777 h 2437772"/>
              <a:gd name="connsiteX4" fmla="*/ 3065430 w 3065430"/>
              <a:gd name="connsiteY4" fmla="*/ 2193995 h 2437772"/>
              <a:gd name="connsiteX5" fmla="*/ 2821653 w 3065430"/>
              <a:gd name="connsiteY5" fmla="*/ 2437772 h 2437772"/>
              <a:gd name="connsiteX6" fmla="*/ 243777 w 3065430"/>
              <a:gd name="connsiteY6" fmla="*/ 2437772 h 2437772"/>
              <a:gd name="connsiteX7" fmla="*/ 0 w 3065430"/>
              <a:gd name="connsiteY7" fmla="*/ 2193995 h 2437772"/>
              <a:gd name="connsiteX8" fmla="*/ 0 w 3065430"/>
              <a:gd name="connsiteY8" fmla="*/ 243777 h 243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5430" h="2437772">
                <a:moveTo>
                  <a:pt x="0" y="243777"/>
                </a:moveTo>
                <a:cubicBezTo>
                  <a:pt x="0" y="109143"/>
                  <a:pt x="109143" y="0"/>
                  <a:pt x="243777" y="0"/>
                </a:cubicBezTo>
                <a:lnTo>
                  <a:pt x="2821653" y="0"/>
                </a:lnTo>
                <a:cubicBezTo>
                  <a:pt x="2956287" y="0"/>
                  <a:pt x="3065430" y="109143"/>
                  <a:pt x="3065430" y="243777"/>
                </a:cubicBezTo>
                <a:lnTo>
                  <a:pt x="3065430" y="2193995"/>
                </a:lnTo>
                <a:cubicBezTo>
                  <a:pt x="3065430" y="2328629"/>
                  <a:pt x="2956287" y="2437772"/>
                  <a:pt x="2821653" y="2437772"/>
                </a:cubicBezTo>
                <a:lnTo>
                  <a:pt x="243777" y="2437772"/>
                </a:lnTo>
                <a:cubicBezTo>
                  <a:pt x="109143" y="2437772"/>
                  <a:pt x="0" y="2328629"/>
                  <a:pt x="0" y="2193995"/>
                </a:cubicBezTo>
                <a:lnTo>
                  <a:pt x="0" y="2437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80" tIns="178080" rIns="178080" bIns="178080" numCol="1" spcCol="1270" anchor="ctr" anchorCtr="0">
            <a:noAutofit/>
          </a:bodyPr>
          <a:lstStyle/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Most Medicare beneficiaries will be in an MA plan by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84641E-35B3-574B-96D5-DB13D09F40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0" y="6016753"/>
            <a:ext cx="8229600" cy="84124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www.medpac.gov</a:t>
            </a:r>
            <a:r>
              <a:rPr lang="en-US" dirty="0"/>
              <a:t>/wp-content/uploads/2021/10/MA-status-MedPAC-Jan22.pdf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Accessed Jan. 15 2022; data was preliminary and subject to change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BBA19F3F-7175-584D-80B0-5298F529D400}"/>
              </a:ext>
            </a:extLst>
          </p:cNvPr>
          <p:cNvSpPr/>
          <p:nvPr/>
        </p:nvSpPr>
        <p:spPr>
          <a:xfrm>
            <a:off x="7464963" y="2371259"/>
            <a:ext cx="1000613" cy="1076630"/>
          </a:xfrm>
          <a:custGeom>
            <a:avLst/>
            <a:gdLst>
              <a:gd name="connsiteX0" fmla="*/ 0 w 1000613"/>
              <a:gd name="connsiteY0" fmla="*/ 215326 h 1076630"/>
              <a:gd name="connsiteX1" fmla="*/ 500307 w 1000613"/>
              <a:gd name="connsiteY1" fmla="*/ 215326 h 1076630"/>
              <a:gd name="connsiteX2" fmla="*/ 500307 w 1000613"/>
              <a:gd name="connsiteY2" fmla="*/ 0 h 1076630"/>
              <a:gd name="connsiteX3" fmla="*/ 1000613 w 1000613"/>
              <a:gd name="connsiteY3" fmla="*/ 538315 h 1076630"/>
              <a:gd name="connsiteX4" fmla="*/ 500307 w 1000613"/>
              <a:gd name="connsiteY4" fmla="*/ 1076630 h 1076630"/>
              <a:gd name="connsiteX5" fmla="*/ 500307 w 1000613"/>
              <a:gd name="connsiteY5" fmla="*/ 861304 h 1076630"/>
              <a:gd name="connsiteX6" fmla="*/ 0 w 1000613"/>
              <a:gd name="connsiteY6" fmla="*/ 861304 h 1076630"/>
              <a:gd name="connsiteX7" fmla="*/ 0 w 1000613"/>
              <a:gd name="connsiteY7" fmla="*/ 215326 h 107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613" h="1076630">
                <a:moveTo>
                  <a:pt x="0" y="215326"/>
                </a:moveTo>
                <a:lnTo>
                  <a:pt x="500307" y="215326"/>
                </a:lnTo>
                <a:lnTo>
                  <a:pt x="500307" y="0"/>
                </a:lnTo>
                <a:lnTo>
                  <a:pt x="1000613" y="538315"/>
                </a:lnTo>
                <a:lnTo>
                  <a:pt x="500307" y="1076630"/>
                </a:lnTo>
                <a:lnTo>
                  <a:pt x="500307" y="861304"/>
                </a:lnTo>
                <a:lnTo>
                  <a:pt x="0" y="861304"/>
                </a:lnTo>
                <a:lnTo>
                  <a:pt x="0" y="21532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15326" rIns="300184" bIns="215326" numCol="1" spcCol="1270" anchor="ctr" anchorCtr="0">
            <a:noAutofit/>
          </a:bodyPr>
          <a:lstStyle/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sz="2800" kern="120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BD7F64DC-152B-604D-BBD5-62261D13F8C9}"/>
              </a:ext>
            </a:extLst>
          </p:cNvPr>
          <p:cNvSpPr/>
          <p:nvPr/>
        </p:nvSpPr>
        <p:spPr>
          <a:xfrm>
            <a:off x="4563285" y="1690688"/>
            <a:ext cx="3065430" cy="2437772"/>
          </a:xfrm>
          <a:custGeom>
            <a:avLst/>
            <a:gdLst>
              <a:gd name="connsiteX0" fmla="*/ 0 w 3065430"/>
              <a:gd name="connsiteY0" fmla="*/ 243777 h 2437772"/>
              <a:gd name="connsiteX1" fmla="*/ 243777 w 3065430"/>
              <a:gd name="connsiteY1" fmla="*/ 0 h 2437772"/>
              <a:gd name="connsiteX2" fmla="*/ 2821653 w 3065430"/>
              <a:gd name="connsiteY2" fmla="*/ 0 h 2437772"/>
              <a:gd name="connsiteX3" fmla="*/ 3065430 w 3065430"/>
              <a:gd name="connsiteY3" fmla="*/ 243777 h 2437772"/>
              <a:gd name="connsiteX4" fmla="*/ 3065430 w 3065430"/>
              <a:gd name="connsiteY4" fmla="*/ 2193995 h 2437772"/>
              <a:gd name="connsiteX5" fmla="*/ 2821653 w 3065430"/>
              <a:gd name="connsiteY5" fmla="*/ 2437772 h 2437772"/>
              <a:gd name="connsiteX6" fmla="*/ 243777 w 3065430"/>
              <a:gd name="connsiteY6" fmla="*/ 2437772 h 2437772"/>
              <a:gd name="connsiteX7" fmla="*/ 0 w 3065430"/>
              <a:gd name="connsiteY7" fmla="*/ 2193995 h 2437772"/>
              <a:gd name="connsiteX8" fmla="*/ 0 w 3065430"/>
              <a:gd name="connsiteY8" fmla="*/ 243777 h 243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5430" h="2437772">
                <a:moveTo>
                  <a:pt x="0" y="243777"/>
                </a:moveTo>
                <a:cubicBezTo>
                  <a:pt x="0" y="109143"/>
                  <a:pt x="109143" y="0"/>
                  <a:pt x="243777" y="0"/>
                </a:cubicBezTo>
                <a:lnTo>
                  <a:pt x="2821653" y="0"/>
                </a:lnTo>
                <a:cubicBezTo>
                  <a:pt x="2956287" y="0"/>
                  <a:pt x="3065430" y="109143"/>
                  <a:pt x="3065430" y="243777"/>
                </a:cubicBezTo>
                <a:lnTo>
                  <a:pt x="3065430" y="2193995"/>
                </a:lnTo>
                <a:cubicBezTo>
                  <a:pt x="3065430" y="2328629"/>
                  <a:pt x="2956287" y="2437772"/>
                  <a:pt x="2821653" y="2437772"/>
                </a:cubicBezTo>
                <a:lnTo>
                  <a:pt x="243777" y="2437772"/>
                </a:lnTo>
                <a:cubicBezTo>
                  <a:pt x="109143" y="2437772"/>
                  <a:pt x="0" y="2328629"/>
                  <a:pt x="0" y="2193995"/>
                </a:cubicBezTo>
                <a:lnTo>
                  <a:pt x="0" y="2437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80" tIns="178080" rIns="178080" bIns="178080" numCol="1" spcCol="1270" anchor="ctr" anchorCtr="0">
            <a:noAutofit/>
          </a:bodyPr>
          <a:lstStyle/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Average MA member has access to nearly $2,000 in annual extra benefits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60D82B3-E511-CB4B-8A40-1A9329F80FD6}"/>
              </a:ext>
            </a:extLst>
          </p:cNvPr>
          <p:cNvSpPr/>
          <p:nvPr/>
        </p:nvSpPr>
        <p:spPr>
          <a:xfrm>
            <a:off x="3746028" y="2371259"/>
            <a:ext cx="1000613" cy="1076630"/>
          </a:xfrm>
          <a:custGeom>
            <a:avLst/>
            <a:gdLst>
              <a:gd name="connsiteX0" fmla="*/ 0 w 1000613"/>
              <a:gd name="connsiteY0" fmla="*/ 215326 h 1076630"/>
              <a:gd name="connsiteX1" fmla="*/ 500307 w 1000613"/>
              <a:gd name="connsiteY1" fmla="*/ 215326 h 1076630"/>
              <a:gd name="connsiteX2" fmla="*/ 500307 w 1000613"/>
              <a:gd name="connsiteY2" fmla="*/ 0 h 1076630"/>
              <a:gd name="connsiteX3" fmla="*/ 1000613 w 1000613"/>
              <a:gd name="connsiteY3" fmla="*/ 538315 h 1076630"/>
              <a:gd name="connsiteX4" fmla="*/ 500307 w 1000613"/>
              <a:gd name="connsiteY4" fmla="*/ 1076630 h 1076630"/>
              <a:gd name="connsiteX5" fmla="*/ 500307 w 1000613"/>
              <a:gd name="connsiteY5" fmla="*/ 861304 h 1076630"/>
              <a:gd name="connsiteX6" fmla="*/ 0 w 1000613"/>
              <a:gd name="connsiteY6" fmla="*/ 861304 h 1076630"/>
              <a:gd name="connsiteX7" fmla="*/ 0 w 1000613"/>
              <a:gd name="connsiteY7" fmla="*/ 215326 h 107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613" h="1076630">
                <a:moveTo>
                  <a:pt x="0" y="215326"/>
                </a:moveTo>
                <a:lnTo>
                  <a:pt x="500307" y="215326"/>
                </a:lnTo>
                <a:lnTo>
                  <a:pt x="500307" y="0"/>
                </a:lnTo>
                <a:lnTo>
                  <a:pt x="1000613" y="538315"/>
                </a:lnTo>
                <a:lnTo>
                  <a:pt x="500307" y="1076630"/>
                </a:lnTo>
                <a:lnTo>
                  <a:pt x="500307" y="861304"/>
                </a:lnTo>
                <a:lnTo>
                  <a:pt x="0" y="861304"/>
                </a:lnTo>
                <a:lnTo>
                  <a:pt x="0" y="215326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215326" rIns="300184" bIns="215326" numCol="1" spcCol="1270" anchor="ctr" anchorCtr="0">
            <a:noAutofit/>
          </a:bodyPr>
          <a:lstStyle/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US" sz="2800" kern="120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56B86FB-6D84-414B-9B76-D75E69CD95B3}"/>
              </a:ext>
            </a:extLst>
          </p:cNvPr>
          <p:cNvSpPr/>
          <p:nvPr/>
        </p:nvSpPr>
        <p:spPr>
          <a:xfrm>
            <a:off x="844349" y="1690688"/>
            <a:ext cx="3065430" cy="2437772"/>
          </a:xfrm>
          <a:custGeom>
            <a:avLst/>
            <a:gdLst>
              <a:gd name="connsiteX0" fmla="*/ 0 w 3065430"/>
              <a:gd name="connsiteY0" fmla="*/ 243777 h 2437772"/>
              <a:gd name="connsiteX1" fmla="*/ 243777 w 3065430"/>
              <a:gd name="connsiteY1" fmla="*/ 0 h 2437772"/>
              <a:gd name="connsiteX2" fmla="*/ 2821653 w 3065430"/>
              <a:gd name="connsiteY2" fmla="*/ 0 h 2437772"/>
              <a:gd name="connsiteX3" fmla="*/ 3065430 w 3065430"/>
              <a:gd name="connsiteY3" fmla="*/ 243777 h 2437772"/>
              <a:gd name="connsiteX4" fmla="*/ 3065430 w 3065430"/>
              <a:gd name="connsiteY4" fmla="*/ 2193995 h 2437772"/>
              <a:gd name="connsiteX5" fmla="*/ 2821653 w 3065430"/>
              <a:gd name="connsiteY5" fmla="*/ 2437772 h 2437772"/>
              <a:gd name="connsiteX6" fmla="*/ 243777 w 3065430"/>
              <a:gd name="connsiteY6" fmla="*/ 2437772 h 2437772"/>
              <a:gd name="connsiteX7" fmla="*/ 0 w 3065430"/>
              <a:gd name="connsiteY7" fmla="*/ 2193995 h 2437772"/>
              <a:gd name="connsiteX8" fmla="*/ 0 w 3065430"/>
              <a:gd name="connsiteY8" fmla="*/ 243777 h 243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65430" h="2437772">
                <a:moveTo>
                  <a:pt x="0" y="243777"/>
                </a:moveTo>
                <a:cubicBezTo>
                  <a:pt x="0" y="109143"/>
                  <a:pt x="109143" y="0"/>
                  <a:pt x="243777" y="0"/>
                </a:cubicBezTo>
                <a:lnTo>
                  <a:pt x="2821653" y="0"/>
                </a:lnTo>
                <a:cubicBezTo>
                  <a:pt x="2956287" y="0"/>
                  <a:pt x="3065430" y="109143"/>
                  <a:pt x="3065430" y="243777"/>
                </a:cubicBezTo>
                <a:lnTo>
                  <a:pt x="3065430" y="2193995"/>
                </a:lnTo>
                <a:cubicBezTo>
                  <a:pt x="3065430" y="2328629"/>
                  <a:pt x="2956287" y="2437772"/>
                  <a:pt x="2821653" y="2437772"/>
                </a:cubicBezTo>
                <a:lnTo>
                  <a:pt x="243777" y="2437772"/>
                </a:lnTo>
                <a:cubicBezTo>
                  <a:pt x="109143" y="2437772"/>
                  <a:pt x="0" y="2328629"/>
                  <a:pt x="0" y="2193995"/>
                </a:cubicBezTo>
                <a:lnTo>
                  <a:pt x="0" y="2437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080" tIns="178080" rIns="178080" bIns="178080" numCol="1" spcCol="1270" anchor="ctr" anchorCtr="0">
            <a:noAutofit/>
          </a:bodyPr>
          <a:lstStyle/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Medicare pays MA plans </a:t>
            </a:r>
          </a:p>
          <a:p>
            <a:pPr marL="0" lvl="0" indent="0" algn="ctr" defTabSz="12446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800" kern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104% of FFS for similar enrollees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0D2069-3994-5740-A8C8-46311A7C4CDC}"/>
              </a:ext>
            </a:extLst>
          </p:cNvPr>
          <p:cNvSpPr txBox="1"/>
          <p:nvPr/>
        </p:nvSpPr>
        <p:spPr>
          <a:xfrm>
            <a:off x="944545" y="459209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592478-1EBA-2B45-90EC-3D804B378D4A}"/>
              </a:ext>
            </a:extLst>
          </p:cNvPr>
          <p:cNvSpPr txBox="1"/>
          <p:nvPr/>
        </p:nvSpPr>
        <p:spPr>
          <a:xfrm>
            <a:off x="838199" y="4505185"/>
            <a:ext cx="10509451" cy="954107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Why are only Medicare Advantage members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allowed to receive these publicly-funded benefits?*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0B4EF-9036-4B4E-A64B-11883DEAA841}"/>
              </a:ext>
            </a:extLst>
          </p:cNvPr>
          <p:cNvSpPr txBox="1"/>
          <p:nvPr/>
        </p:nvSpPr>
        <p:spPr>
          <a:xfrm>
            <a:off x="0" y="5963599"/>
            <a:ext cx="2425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200" dirty="0">
                <a:solidFill>
                  <a:schemeClr val="bg1"/>
                </a:solidFill>
              </a:rPr>
              <a:t>*Question not raised by MedPAC</a:t>
            </a:r>
          </a:p>
        </p:txBody>
      </p:sp>
    </p:spTree>
    <p:extLst>
      <p:ext uri="{BB962C8B-B14F-4D97-AF65-F5344CB8AC3E}">
        <p14:creationId xmlns:p14="http://schemas.microsoft.com/office/powerpoint/2010/main" val="135153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16" grpId="0" animBg="1"/>
      <p:bldP spid="15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PNHP Master Template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008C81"/>
      </a:accent1>
      <a:accent2>
        <a:srgbClr val="9F2936"/>
      </a:accent2>
      <a:accent3>
        <a:srgbClr val="FF9300"/>
      </a:accent3>
      <a:accent4>
        <a:srgbClr val="00539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spcAft>
            <a:spcPts val="1200"/>
          </a:spcAft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51123</TotalTime>
  <Words>710</Words>
  <Application>Microsoft Macintosh PowerPoint</Application>
  <PresentationFormat>Widescreen</PresentationFormat>
  <Paragraphs>89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Medicare Advantage 2022 Update</vt:lpstr>
      <vt:lpstr>As of 2021, Medicare Advantage Plans have Nearly Half of All Medicare Beneficiaries</vt:lpstr>
      <vt:lpstr>CMS pays MA Plans Based on Benchmarks, Risk, and Quality</vt:lpstr>
      <vt:lpstr>CMS pays MA Plans Based on Benchmarks, Risk, and Quality</vt:lpstr>
      <vt:lpstr>Because they fund the extra benefits that attract enrollees, Rebates Are One of the Ways Plans Compete</vt:lpstr>
      <vt:lpstr>MA Coding Intensity Is Growing</vt:lpstr>
      <vt:lpstr>MA coding generated  Excess Payments in 2020</vt:lpstr>
      <vt:lpstr>Impact of COVID-19 on  MA Plan Profitability</vt:lpstr>
      <vt:lpstr>Policy Reforms Are Urgently Needed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Weisbart</dc:creator>
  <cp:lastModifiedBy>Ed Weisbart</cp:lastModifiedBy>
  <cp:revision>2780</cp:revision>
  <cp:lastPrinted>2021-09-20T14:44:30Z</cp:lastPrinted>
  <dcterms:created xsi:type="dcterms:W3CDTF">2016-11-02T21:04:26Z</dcterms:created>
  <dcterms:modified xsi:type="dcterms:W3CDTF">2022-01-20T22:38:28Z</dcterms:modified>
</cp:coreProperties>
</file>