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8" r:id="rId2"/>
    <p:sldId id="257" r:id="rId3"/>
    <p:sldId id="256" r:id="rId4"/>
    <p:sldId id="260" r:id="rId5"/>
    <p:sldId id="259"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EEC3554B-16B0-954D-A4FF-1ADAFDFFA20F}" type="datetimeFigureOut">
              <a:rPr lang="en-US" smtClean="0"/>
              <a:t>3/8/22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412957040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3554B-16B0-954D-A4FF-1ADAFDFFA20F}" type="datetimeFigureOut">
              <a:rPr lang="en-US" smtClean="0"/>
              <a:t>3/8/22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1035711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C3554B-16B0-954D-A4FF-1ADAFDFFA20F}" type="datetimeFigureOut">
              <a:rPr lang="en-US" smtClean="0"/>
              <a:t>3/8/22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195606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EC3554B-16B0-954D-A4FF-1ADAFDFFA20F}" type="datetimeFigureOut">
              <a:rPr lang="en-US" smtClean="0"/>
              <a:t>3/8/22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299539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EEC3554B-16B0-954D-A4FF-1ADAFDFFA20F}" type="datetimeFigureOut">
              <a:rPr lang="en-US" smtClean="0"/>
              <a:t>3/8/22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836610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EEC3554B-16B0-954D-A4FF-1ADAFDFFA20F}" type="datetimeFigureOut">
              <a:rPr lang="en-US" smtClean="0"/>
              <a:t>3/8/22</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2438888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EEC3554B-16B0-954D-A4FF-1ADAFDFFA20F}" type="datetimeFigureOut">
              <a:rPr lang="en-US" smtClean="0"/>
              <a:t>3/8/22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2D6F68-EBE4-3D42-BF85-3F54207DC465}"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22901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EC3554B-16B0-954D-A4FF-1ADAFDFFA20F}" type="datetimeFigureOut">
              <a:rPr lang="en-US" smtClean="0"/>
              <a:t>3/8/22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153016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C3554B-16B0-954D-A4FF-1ADAFDFFA20F}" type="datetimeFigureOut">
              <a:rPr lang="en-US" smtClean="0"/>
              <a:t>3/8/22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258394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EEC3554B-16B0-954D-A4FF-1ADAFDFFA20F}" type="datetimeFigureOut">
              <a:rPr lang="en-US" smtClean="0"/>
              <a:t>3/8/22</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359401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EEC3554B-16B0-954D-A4FF-1ADAFDFFA20F}" type="datetimeFigureOut">
              <a:rPr lang="en-US" smtClean="0"/>
              <a:t>3/8/22</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F52D6F68-EBE4-3D42-BF85-3F54207DC465}" type="slidenum">
              <a:rPr lang="en-US" smtClean="0"/>
              <a:t>‹#›</a:t>
            </a:fld>
            <a:endParaRPr lang="en-US"/>
          </a:p>
        </p:txBody>
      </p:sp>
    </p:spTree>
    <p:extLst>
      <p:ext uri="{BB962C8B-B14F-4D97-AF65-F5344CB8AC3E}">
        <p14:creationId xmlns:p14="http://schemas.microsoft.com/office/powerpoint/2010/main" val="224646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EEC3554B-16B0-954D-A4FF-1ADAFDFFA20F}" type="datetimeFigureOut">
              <a:rPr lang="en-US" smtClean="0"/>
              <a:t>3/8/22</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F52D6F68-EBE4-3D42-BF85-3F54207DC465}" type="slidenum">
              <a:rPr lang="en-US" smtClean="0"/>
              <a:t>‹#›</a:t>
            </a:fld>
            <a:endParaRPr lang="en-US"/>
          </a:p>
        </p:txBody>
      </p:sp>
    </p:spTree>
    <p:extLst>
      <p:ext uri="{BB962C8B-B14F-4D97-AF65-F5344CB8AC3E}">
        <p14:creationId xmlns:p14="http://schemas.microsoft.com/office/powerpoint/2010/main" val="2778925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BZwY4OY9XWY" TargetMode="External"/><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hyperlink" Target="https://docs.google.com/document/d/1MtCj0v13Tpf5hk5rSb1eWbRUgGZwl8ivE-poO-fktII/edit?usp=shar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09B08-85F1-F743-A1D7-CC25F2B297B8}"/>
              </a:ext>
            </a:extLst>
          </p:cNvPr>
          <p:cNvSpPr>
            <a:spLocks noGrp="1"/>
          </p:cNvSpPr>
          <p:nvPr>
            <p:ph type="title"/>
          </p:nvPr>
        </p:nvSpPr>
        <p:spPr>
          <a:xfrm>
            <a:off x="838200" y="365125"/>
            <a:ext cx="3807879" cy="1334466"/>
          </a:xfrm>
        </p:spPr>
        <p:txBody>
          <a:bodyPr>
            <a:noAutofit/>
          </a:bodyPr>
          <a:lstStyle/>
          <a:p>
            <a:r>
              <a:rPr lang="en-US" b="1" dirty="0"/>
              <a:t>REACH UP/TANF</a:t>
            </a:r>
          </a:p>
        </p:txBody>
      </p:sp>
      <p:pic>
        <p:nvPicPr>
          <p:cNvPr id="5" name="Content Placeholder 4">
            <a:extLst>
              <a:ext uri="{FF2B5EF4-FFF2-40B4-BE49-F238E27FC236}">
                <a16:creationId xmlns:a16="http://schemas.microsoft.com/office/drawing/2014/main" id="{2B443118-87E3-084A-918F-5BC87CAAA52D}"/>
              </a:ext>
            </a:extLst>
          </p:cNvPr>
          <p:cNvPicPr>
            <a:picLocks noGrp="1" noChangeAspect="1"/>
          </p:cNvPicPr>
          <p:nvPr>
            <p:ph idx="1"/>
          </p:nvPr>
        </p:nvPicPr>
        <p:blipFill>
          <a:blip r:embed="rId2"/>
          <a:stretch>
            <a:fillRect/>
          </a:stretch>
        </p:blipFill>
        <p:spPr>
          <a:xfrm>
            <a:off x="1207140" y="2017643"/>
            <a:ext cx="2899842" cy="4351338"/>
          </a:xfrm>
        </p:spPr>
      </p:pic>
      <p:sp>
        <p:nvSpPr>
          <p:cNvPr id="7" name="TextBox 6">
            <a:extLst>
              <a:ext uri="{FF2B5EF4-FFF2-40B4-BE49-F238E27FC236}">
                <a16:creationId xmlns:a16="http://schemas.microsoft.com/office/drawing/2014/main" id="{3577EBC1-6BEA-CF41-9A33-036A264C9BEC}"/>
              </a:ext>
            </a:extLst>
          </p:cNvPr>
          <p:cNvSpPr txBox="1"/>
          <p:nvPr/>
        </p:nvSpPr>
        <p:spPr>
          <a:xfrm>
            <a:off x="4995140" y="664839"/>
            <a:ext cx="6444799" cy="5386090"/>
          </a:xfrm>
          <a:prstGeom prst="rect">
            <a:avLst/>
          </a:prstGeom>
          <a:noFill/>
        </p:spPr>
        <p:txBody>
          <a:bodyPr wrap="square" rtlCol="0">
            <a:spAutoFit/>
          </a:bodyPr>
          <a:lstStyle/>
          <a:p>
            <a:r>
              <a:rPr lang="en-US" dirty="0"/>
              <a:t>The purpose of the Reach Up program is to: </a:t>
            </a:r>
          </a:p>
          <a:p>
            <a:endParaRPr lang="en-US" dirty="0"/>
          </a:p>
          <a:p>
            <a:pPr marL="342900" indent="-342900">
              <a:buAutoNum type="alphaUcPeriod"/>
            </a:pPr>
            <a:r>
              <a:rPr lang="en-US" sz="1400" dirty="0"/>
              <a:t>assist families, recognizing individual and unique characteristics, to obtain the opportunities and skills necessary for self-sufficiency; </a:t>
            </a:r>
          </a:p>
          <a:p>
            <a:pPr marL="342900" indent="-342900">
              <a:buAutoNum type="alphaUcPeriod"/>
            </a:pPr>
            <a:r>
              <a:rPr lang="en-US" sz="1400" dirty="0"/>
              <a:t>encourage economic independence by removing barriers and disincentives to work and providing positive incentives to work; </a:t>
            </a:r>
          </a:p>
          <a:p>
            <a:pPr marL="342900" indent="-342900">
              <a:buAutoNum type="alphaUcPeriod"/>
            </a:pPr>
            <a:r>
              <a:rPr lang="en-US" sz="1400" b="1" dirty="0"/>
              <a:t>support parental nurturing; </a:t>
            </a:r>
          </a:p>
          <a:p>
            <a:pPr marL="342900" indent="-342900">
              <a:buAutoNum type="alphaUcPeriod"/>
            </a:pPr>
            <a:r>
              <a:rPr lang="en-US" sz="1400" dirty="0"/>
              <a:t>support parental responsibility and positive parental role models, both custodial and noncustodial; </a:t>
            </a:r>
          </a:p>
          <a:p>
            <a:pPr marL="342900" indent="-342900">
              <a:buAutoNum type="alphaUcPeriod"/>
            </a:pPr>
            <a:r>
              <a:rPr lang="en-US" sz="1400" b="1" dirty="0"/>
              <a:t>measure the success of the system by what is best for children;</a:t>
            </a:r>
          </a:p>
          <a:p>
            <a:pPr marL="342900" indent="-342900">
              <a:buAutoNum type="alphaUcPeriod"/>
            </a:pPr>
            <a:r>
              <a:rPr lang="en-US" sz="1400" b="1" dirty="0"/>
              <a:t>improve the well-being of children by providing for their immediate basic needs, including food, housing and clothing; </a:t>
            </a:r>
          </a:p>
          <a:p>
            <a:pPr marL="342900" indent="-342900">
              <a:buAutoNum type="alphaUcPeriod"/>
            </a:pPr>
            <a:r>
              <a:rPr lang="en-US" sz="1400" dirty="0"/>
              <a:t>respect the dignity of individuals and families receiving assistance by providing employment, education, and other services through social service delivery systems available to all Vermont citizens and by encouraging the private sector to integrate families receiving assistance into the mainstream of the employment market; </a:t>
            </a:r>
          </a:p>
          <a:p>
            <a:pPr marL="342900" indent="-342900">
              <a:buAutoNum type="alphaUcPeriod"/>
            </a:pPr>
            <a:r>
              <a:rPr lang="en-US" sz="1400" dirty="0"/>
              <a:t>recognize the challenges facing many families receiving assistance by minimizing structural financial disincentives to increased earnings and the abrupt termination of assistance before parents are fully integrated into the employment market; </a:t>
            </a:r>
          </a:p>
          <a:p>
            <a:pPr marL="342900" indent="-342900">
              <a:buAutoNum type="alphaUcPeriod"/>
            </a:pPr>
            <a:r>
              <a:rPr lang="en-US" sz="1400" dirty="0"/>
              <a:t>conserve state public financial resources by operating the system of aid in a manner that is efficient and avoids federal fiscal sanctions; and </a:t>
            </a:r>
          </a:p>
          <a:p>
            <a:pPr marL="342900" indent="-342900">
              <a:buAutoNum type="alphaUcPeriod"/>
            </a:pPr>
            <a:r>
              <a:rPr lang="en-US" sz="1400" dirty="0"/>
              <a:t>conform to the federal TANF law.</a:t>
            </a:r>
          </a:p>
        </p:txBody>
      </p:sp>
    </p:spTree>
    <p:extLst>
      <p:ext uri="{BB962C8B-B14F-4D97-AF65-F5344CB8AC3E}">
        <p14:creationId xmlns:p14="http://schemas.microsoft.com/office/powerpoint/2010/main" val="764314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BF2E5-ECFE-7A4F-BF3B-DB6B71E20AE1}"/>
              </a:ext>
            </a:extLst>
          </p:cNvPr>
          <p:cNvSpPr>
            <a:spLocks noGrp="1"/>
          </p:cNvSpPr>
          <p:nvPr>
            <p:ph type="title"/>
          </p:nvPr>
        </p:nvSpPr>
        <p:spPr>
          <a:xfrm>
            <a:off x="626165" y="398162"/>
            <a:ext cx="10525539" cy="1188720"/>
          </a:xfrm>
        </p:spPr>
        <p:txBody>
          <a:bodyPr>
            <a:noAutofit/>
          </a:bodyPr>
          <a:lstStyle/>
          <a:p>
            <a:r>
              <a:rPr lang="en-US" b="1" dirty="0">
                <a:ea typeface="Baskerville" panose="02020502070401020303" pitchFamily="18" charset="0"/>
                <a:cs typeface="Apple Symbols" panose="02000000000000000000" pitchFamily="2" charset="-79"/>
              </a:rPr>
              <a:t>Improve the well-being of children by providing for their immediate basic needs, including food, housing and clothing.</a:t>
            </a:r>
            <a:endParaRPr lang="en-US" dirty="0">
              <a:ea typeface="Baskerville" panose="02020502070401020303" pitchFamily="18" charset="0"/>
              <a:cs typeface="Apple Symbols" panose="02000000000000000000" pitchFamily="2" charset="-79"/>
            </a:endParaRPr>
          </a:p>
        </p:txBody>
      </p:sp>
      <p:pic>
        <p:nvPicPr>
          <p:cNvPr id="5" name="Content Placeholder 4">
            <a:extLst>
              <a:ext uri="{FF2B5EF4-FFF2-40B4-BE49-F238E27FC236}">
                <a16:creationId xmlns:a16="http://schemas.microsoft.com/office/drawing/2014/main" id="{D0899711-424D-7846-9A9F-016F488EE90B}"/>
              </a:ext>
            </a:extLst>
          </p:cNvPr>
          <p:cNvPicPr>
            <a:picLocks noGrp="1" noChangeAspect="1"/>
          </p:cNvPicPr>
          <p:nvPr>
            <p:ph idx="1"/>
          </p:nvPr>
        </p:nvPicPr>
        <p:blipFill>
          <a:blip r:embed="rId2"/>
          <a:stretch>
            <a:fillRect/>
          </a:stretch>
        </p:blipFill>
        <p:spPr>
          <a:xfrm>
            <a:off x="2673626" y="1896673"/>
            <a:ext cx="6844747" cy="4563165"/>
          </a:xfrm>
        </p:spPr>
      </p:pic>
    </p:spTree>
    <p:extLst>
      <p:ext uri="{BB962C8B-B14F-4D97-AF65-F5344CB8AC3E}">
        <p14:creationId xmlns:p14="http://schemas.microsoft.com/office/powerpoint/2010/main" val="828748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D3070-5FF4-1A46-AA22-476B6F5B065A}"/>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44D67AA9-AEF8-DB40-9CED-995C61910881}"/>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794BC69-0C90-634A-ADD9-91CC2B16B7D6}"/>
              </a:ext>
            </a:extLst>
          </p:cNvPr>
          <p:cNvPicPr>
            <a:picLocks noChangeAspect="1"/>
          </p:cNvPicPr>
          <p:nvPr/>
        </p:nvPicPr>
        <p:blipFill>
          <a:blip r:embed="rId2"/>
          <a:stretch>
            <a:fillRect/>
          </a:stretch>
        </p:blipFill>
        <p:spPr>
          <a:xfrm>
            <a:off x="1129336" y="0"/>
            <a:ext cx="10291136" cy="6858000"/>
          </a:xfrm>
          <a:prstGeom prst="rect">
            <a:avLst/>
          </a:prstGeom>
        </p:spPr>
      </p:pic>
      <p:sp>
        <p:nvSpPr>
          <p:cNvPr id="6" name="TextBox 5">
            <a:extLst>
              <a:ext uri="{FF2B5EF4-FFF2-40B4-BE49-F238E27FC236}">
                <a16:creationId xmlns:a16="http://schemas.microsoft.com/office/drawing/2014/main" id="{2E070639-E30D-AF49-ABC1-9DC2EB1FDB6C}"/>
              </a:ext>
            </a:extLst>
          </p:cNvPr>
          <p:cNvSpPr txBox="1"/>
          <p:nvPr/>
        </p:nvSpPr>
        <p:spPr>
          <a:xfrm>
            <a:off x="8058775" y="442582"/>
            <a:ext cx="4133225" cy="5909310"/>
          </a:xfrm>
          <a:prstGeom prst="rect">
            <a:avLst/>
          </a:prstGeom>
          <a:noFill/>
        </p:spPr>
        <p:txBody>
          <a:bodyPr wrap="square" rtlCol="0">
            <a:spAutoFit/>
          </a:bodyPr>
          <a:lstStyle/>
          <a:p>
            <a:r>
              <a:rPr lang="en-US" dirty="0">
                <a:solidFill>
                  <a:schemeClr val="bg1"/>
                </a:solidFill>
              </a:rPr>
              <a:t>H.464:</a:t>
            </a:r>
          </a:p>
          <a:p>
            <a:pPr marL="285750" indent="-285750">
              <a:buFont typeface="Arial" panose="020B0604020202020204" pitchFamily="34" charset="0"/>
              <a:buChar char="•"/>
            </a:pPr>
            <a:r>
              <a:rPr lang="en-US" dirty="0">
                <a:solidFill>
                  <a:schemeClr val="bg1"/>
                </a:solidFill>
              </a:rPr>
              <a:t>Increase benefits &amp; allow more passthroughs</a:t>
            </a:r>
          </a:p>
          <a:p>
            <a:pPr marL="285750" indent="-285750">
              <a:buFont typeface="Arial" panose="020B0604020202020204" pitchFamily="34" charset="0"/>
              <a:buChar char="•"/>
            </a:pPr>
            <a:r>
              <a:rPr lang="en-US" dirty="0">
                <a:solidFill>
                  <a:schemeClr val="bg1"/>
                </a:solidFill>
              </a:rPr>
              <a:t>Update case management language to create more opportunities for collaboration </a:t>
            </a:r>
          </a:p>
          <a:p>
            <a:pPr marL="285750" indent="-285750">
              <a:buFont typeface="Arial" panose="020B0604020202020204" pitchFamily="34" charset="0"/>
              <a:buChar char="•"/>
            </a:pPr>
            <a:r>
              <a:rPr lang="en-US" dirty="0">
                <a:solidFill>
                  <a:schemeClr val="bg1"/>
                </a:solidFill>
              </a:rPr>
              <a:t>Shift work requirements</a:t>
            </a:r>
          </a:p>
          <a:p>
            <a:pPr marL="285750" indent="-285750">
              <a:buFont typeface="Arial" panose="020B0604020202020204" pitchFamily="34" charset="0"/>
              <a:buChar char="•"/>
            </a:pPr>
            <a:r>
              <a:rPr lang="en-US" dirty="0">
                <a:solidFill>
                  <a:schemeClr val="bg1"/>
                </a:solidFill>
              </a:rPr>
              <a:t>Remove DCF second review of medical status</a:t>
            </a:r>
          </a:p>
          <a:p>
            <a:pPr marL="285750" indent="-285750">
              <a:buFont typeface="Arial" panose="020B0604020202020204" pitchFamily="34" charset="0"/>
              <a:buChar char="•"/>
            </a:pPr>
            <a:r>
              <a:rPr lang="en-US" dirty="0">
                <a:solidFill>
                  <a:schemeClr val="bg1"/>
                </a:solidFill>
              </a:rPr>
              <a:t>Allow both parents to seek post secondary education if desired in two parent households.</a:t>
            </a:r>
          </a:p>
          <a:p>
            <a:endParaRPr lang="en-US" dirty="0">
              <a:solidFill>
                <a:schemeClr val="bg1"/>
              </a:solidFill>
            </a:endParaRPr>
          </a:p>
          <a:p>
            <a:r>
              <a:rPr lang="en-US" dirty="0">
                <a:solidFill>
                  <a:schemeClr val="bg1"/>
                </a:solidFill>
              </a:rPr>
              <a:t>Missing:</a:t>
            </a:r>
          </a:p>
          <a:p>
            <a:pPr marL="285750" indent="-285750">
              <a:buFont typeface="Arial" panose="020B0604020202020204" pitchFamily="34" charset="0"/>
              <a:buChar char="•"/>
            </a:pPr>
            <a:r>
              <a:rPr lang="en-US" dirty="0">
                <a:solidFill>
                  <a:schemeClr val="bg1"/>
                </a:solidFill>
              </a:rPr>
              <a:t>Maintain housing for children and pregnant parents.</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Advocacy needed:</a:t>
            </a:r>
          </a:p>
          <a:p>
            <a:pPr marL="285750" indent="-285750">
              <a:buFont typeface="Arial" panose="020B0604020202020204" pitchFamily="34" charset="0"/>
              <a:buChar char="•"/>
            </a:pPr>
            <a:r>
              <a:rPr lang="en-US" dirty="0">
                <a:solidFill>
                  <a:schemeClr val="bg1"/>
                </a:solidFill>
              </a:rPr>
              <a:t>Ratable reduction</a:t>
            </a:r>
          </a:p>
          <a:p>
            <a:endParaRPr lang="en-US" dirty="0"/>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14010D8F-B84A-1243-ABD2-1CAF6C8C680A}"/>
              </a:ext>
            </a:extLst>
          </p:cNvPr>
          <p:cNvSpPr txBox="1"/>
          <p:nvPr/>
        </p:nvSpPr>
        <p:spPr>
          <a:xfrm>
            <a:off x="1639957" y="1030289"/>
            <a:ext cx="4778860" cy="1046440"/>
          </a:xfrm>
          <a:prstGeom prst="rect">
            <a:avLst/>
          </a:prstGeom>
          <a:noFill/>
        </p:spPr>
        <p:txBody>
          <a:bodyPr wrap="square" rtlCol="0">
            <a:spAutoFit/>
          </a:bodyPr>
          <a:lstStyle/>
          <a:p>
            <a:r>
              <a:rPr lang="en-US" sz="4400" dirty="0">
                <a:solidFill>
                  <a:schemeClr val="bg1"/>
                </a:solidFill>
              </a:rPr>
              <a:t>Reach Up(dates)*</a:t>
            </a:r>
          </a:p>
          <a:p>
            <a:endParaRPr lang="en-US" dirty="0"/>
          </a:p>
        </p:txBody>
      </p:sp>
      <p:sp>
        <p:nvSpPr>
          <p:cNvPr id="8" name="TextBox 7">
            <a:extLst>
              <a:ext uri="{FF2B5EF4-FFF2-40B4-BE49-F238E27FC236}">
                <a16:creationId xmlns:a16="http://schemas.microsoft.com/office/drawing/2014/main" id="{9F739415-491F-5C4E-8CCA-3F18B7FA7CCF}"/>
              </a:ext>
            </a:extLst>
          </p:cNvPr>
          <p:cNvSpPr txBox="1"/>
          <p:nvPr/>
        </p:nvSpPr>
        <p:spPr>
          <a:xfrm>
            <a:off x="1232452" y="6490253"/>
            <a:ext cx="2534477" cy="276999"/>
          </a:xfrm>
          <a:prstGeom prst="rect">
            <a:avLst/>
          </a:prstGeom>
          <a:noFill/>
        </p:spPr>
        <p:txBody>
          <a:bodyPr wrap="square" rtlCol="0">
            <a:spAutoFit/>
          </a:bodyPr>
          <a:lstStyle/>
          <a:p>
            <a:r>
              <a:rPr lang="en-US" sz="1200" dirty="0"/>
              <a:t>* Coined by Rep. Taylor Small</a:t>
            </a:r>
          </a:p>
        </p:txBody>
      </p:sp>
    </p:spTree>
    <p:extLst>
      <p:ext uri="{BB962C8B-B14F-4D97-AF65-F5344CB8AC3E}">
        <p14:creationId xmlns:p14="http://schemas.microsoft.com/office/powerpoint/2010/main" val="22778454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3F57B-012F-E44A-98E1-0F2C3F4C573C}"/>
              </a:ext>
            </a:extLst>
          </p:cNvPr>
          <p:cNvSpPr>
            <a:spLocks noGrp="1"/>
          </p:cNvSpPr>
          <p:nvPr>
            <p:ph type="title"/>
          </p:nvPr>
        </p:nvSpPr>
        <p:spPr>
          <a:xfrm>
            <a:off x="5320748" y="2435684"/>
            <a:ext cx="5822872" cy="1619482"/>
          </a:xfrm>
        </p:spPr>
        <p:txBody>
          <a:bodyPr/>
          <a:lstStyle/>
          <a:p>
            <a:r>
              <a:rPr lang="en-US" dirty="0"/>
              <a:t>Ratable reduction</a:t>
            </a:r>
          </a:p>
        </p:txBody>
      </p:sp>
      <p:pic>
        <p:nvPicPr>
          <p:cNvPr id="5" name="Content Placeholder 4">
            <a:extLst>
              <a:ext uri="{FF2B5EF4-FFF2-40B4-BE49-F238E27FC236}">
                <a16:creationId xmlns:a16="http://schemas.microsoft.com/office/drawing/2014/main" id="{7E0DA5AA-3C74-BD42-8B72-29C83355AF71}"/>
              </a:ext>
            </a:extLst>
          </p:cNvPr>
          <p:cNvPicPr>
            <a:picLocks noGrp="1" noChangeAspect="1"/>
          </p:cNvPicPr>
          <p:nvPr>
            <p:ph idx="1"/>
          </p:nvPr>
        </p:nvPicPr>
        <p:blipFill>
          <a:blip r:embed="rId2"/>
          <a:stretch>
            <a:fillRect/>
          </a:stretch>
        </p:blipFill>
        <p:spPr>
          <a:xfrm>
            <a:off x="427114" y="1252330"/>
            <a:ext cx="4403035" cy="4403035"/>
          </a:xfrm>
        </p:spPr>
      </p:pic>
    </p:spTree>
    <p:extLst>
      <p:ext uri="{BB962C8B-B14F-4D97-AF65-F5344CB8AC3E}">
        <p14:creationId xmlns:p14="http://schemas.microsoft.com/office/powerpoint/2010/main" val="103938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FE2A8-6641-FF4E-8C08-B8ECF36855F4}"/>
              </a:ext>
            </a:extLst>
          </p:cNvPr>
          <p:cNvSpPr>
            <a:spLocks noGrp="1"/>
          </p:cNvSpPr>
          <p:nvPr>
            <p:ph type="title"/>
          </p:nvPr>
        </p:nvSpPr>
        <p:spPr>
          <a:xfrm>
            <a:off x="838200" y="601708"/>
            <a:ext cx="10515600" cy="1325563"/>
          </a:xfrm>
        </p:spPr>
        <p:txBody>
          <a:bodyPr>
            <a:normAutofit/>
          </a:bodyPr>
          <a:lstStyle/>
          <a:p>
            <a:r>
              <a:rPr lang="en-US" sz="3200" b="1" dirty="0"/>
              <a:t>Measure the success of the system by what is best for children.</a:t>
            </a:r>
            <a:endParaRPr lang="en-US" sz="3200" dirty="0"/>
          </a:p>
        </p:txBody>
      </p:sp>
      <p:pic>
        <p:nvPicPr>
          <p:cNvPr id="5" name="Content Placeholder 4">
            <a:extLst>
              <a:ext uri="{FF2B5EF4-FFF2-40B4-BE49-F238E27FC236}">
                <a16:creationId xmlns:a16="http://schemas.microsoft.com/office/drawing/2014/main" id="{B7BAC2F6-3E84-7643-8448-C89BF11FD4C7}"/>
              </a:ext>
            </a:extLst>
          </p:cNvPr>
          <p:cNvPicPr>
            <a:picLocks noGrp="1" noChangeAspect="1"/>
          </p:cNvPicPr>
          <p:nvPr>
            <p:ph idx="1"/>
          </p:nvPr>
        </p:nvPicPr>
        <p:blipFill>
          <a:blip r:embed="rId2"/>
          <a:stretch>
            <a:fillRect/>
          </a:stretch>
        </p:blipFill>
        <p:spPr>
          <a:xfrm>
            <a:off x="6096000" y="2449581"/>
            <a:ext cx="4654735" cy="3101975"/>
          </a:xfrm>
        </p:spPr>
      </p:pic>
      <p:sp>
        <p:nvSpPr>
          <p:cNvPr id="6" name="TextBox 5">
            <a:extLst>
              <a:ext uri="{FF2B5EF4-FFF2-40B4-BE49-F238E27FC236}">
                <a16:creationId xmlns:a16="http://schemas.microsoft.com/office/drawing/2014/main" id="{E0CD8E6A-8116-3F4B-AA4F-857097606D34}"/>
              </a:ext>
            </a:extLst>
          </p:cNvPr>
          <p:cNvSpPr txBox="1"/>
          <p:nvPr/>
        </p:nvSpPr>
        <p:spPr>
          <a:xfrm>
            <a:off x="1302028" y="2483953"/>
            <a:ext cx="3756992" cy="1661993"/>
          </a:xfrm>
          <a:prstGeom prst="rect">
            <a:avLst/>
          </a:prstGeom>
          <a:noFill/>
        </p:spPr>
        <p:txBody>
          <a:bodyPr wrap="square" rtlCol="0">
            <a:spAutoFit/>
          </a:bodyPr>
          <a:lstStyle/>
          <a:p>
            <a:r>
              <a:rPr lang="en-US" dirty="0"/>
              <a:t>“TANF funding rules should be structured in a way that harnesses the program’s flexibility to help states invest in the essential programs and services families need to thrive.”</a:t>
            </a:r>
          </a:p>
          <a:p>
            <a:r>
              <a:rPr lang="en-US" sz="1200" dirty="0"/>
              <a:t>~American Public Human Services Association</a:t>
            </a:r>
          </a:p>
        </p:txBody>
      </p:sp>
      <p:sp>
        <p:nvSpPr>
          <p:cNvPr id="7" name="TextBox 6">
            <a:extLst>
              <a:ext uri="{FF2B5EF4-FFF2-40B4-BE49-F238E27FC236}">
                <a16:creationId xmlns:a16="http://schemas.microsoft.com/office/drawing/2014/main" id="{9EFD9BFF-4243-0B43-B00A-28DBA6909FCE}"/>
              </a:ext>
            </a:extLst>
          </p:cNvPr>
          <p:cNvSpPr txBox="1"/>
          <p:nvPr/>
        </p:nvSpPr>
        <p:spPr>
          <a:xfrm>
            <a:off x="198783" y="4930730"/>
            <a:ext cx="3756992" cy="1477328"/>
          </a:xfrm>
          <a:prstGeom prst="rect">
            <a:avLst/>
          </a:prstGeom>
          <a:noFill/>
        </p:spPr>
        <p:txBody>
          <a:bodyPr wrap="square" rtlCol="0">
            <a:spAutoFit/>
          </a:bodyPr>
          <a:lstStyle/>
          <a:p>
            <a:r>
              <a:rPr lang="en-US" dirty="0">
                <a:hlinkClick r:id="rId3"/>
              </a:rPr>
              <a:t>Watch LaDonna </a:t>
            </a:r>
            <a:r>
              <a:rPr lang="en-US" dirty="0" err="1">
                <a:hlinkClick r:id="rId3"/>
              </a:rPr>
              <a:t>Pavetti’s</a:t>
            </a:r>
            <a:r>
              <a:rPr lang="en-US" dirty="0">
                <a:hlinkClick r:id="rId3"/>
              </a:rPr>
              <a:t> testimony</a:t>
            </a:r>
            <a:endParaRPr lang="en-US" dirty="0"/>
          </a:p>
          <a:p>
            <a:endParaRPr lang="en-US" dirty="0">
              <a:hlinkClick r:id="rId4"/>
            </a:endParaRPr>
          </a:p>
          <a:p>
            <a:r>
              <a:rPr lang="en-US" dirty="0">
                <a:hlinkClick r:id="rId4"/>
              </a:rPr>
              <a:t>Voices policy brief.</a:t>
            </a:r>
            <a:endParaRPr lang="en-US" dirty="0"/>
          </a:p>
          <a:p>
            <a:r>
              <a:rPr lang="en-US" dirty="0"/>
              <a:t>Contact info:</a:t>
            </a:r>
            <a:br>
              <a:rPr lang="en-US" dirty="0"/>
            </a:br>
            <a:r>
              <a:rPr lang="en-US" dirty="0"/>
              <a:t>Amy Rose, </a:t>
            </a:r>
            <a:r>
              <a:rPr lang="en-US" dirty="0" err="1"/>
              <a:t>amy@voicesforvtkids.org</a:t>
            </a:r>
            <a:endParaRPr lang="en-US" dirty="0"/>
          </a:p>
        </p:txBody>
      </p:sp>
    </p:spTree>
    <p:extLst>
      <p:ext uri="{BB962C8B-B14F-4D97-AF65-F5344CB8AC3E}">
        <p14:creationId xmlns:p14="http://schemas.microsoft.com/office/powerpoint/2010/main" val="129469528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{B87D2635-EEDF-6C4E-A559-9F09AA6CCD1B}tf10001120</Template>
  <TotalTime>24820</TotalTime>
  <Words>374</Words>
  <Application>Microsoft Macintosh PowerPoint</Application>
  <PresentationFormat>Widescreen</PresentationFormat>
  <Paragraphs>36</Paragraphs>
  <Slides>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vt:i4>
      </vt:variant>
    </vt:vector>
  </HeadingPairs>
  <TitlesOfParts>
    <vt:vector size="8" baseType="lpstr">
      <vt:lpstr>Arial</vt:lpstr>
      <vt:lpstr>Gill Sans MT</vt:lpstr>
      <vt:lpstr>Parcel</vt:lpstr>
      <vt:lpstr>REACH UP/TANF</vt:lpstr>
      <vt:lpstr>Improve the well-being of children by providing for their immediate basic needs, including food, housing and clothing.</vt:lpstr>
      <vt:lpstr>PowerPoint Presentation</vt:lpstr>
      <vt:lpstr>Ratable reduction</vt:lpstr>
      <vt:lpstr>Measure the success of the system by what is best for children.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REACH UP/TANF</dc:title>
  <dc:creator>Amy Rose</dc:creator>
  <cp:lastModifiedBy>Amy Rose</cp:lastModifiedBy>
  <cp:revision>6</cp:revision>
  <dcterms:created xsi:type="dcterms:W3CDTF">2022-01-10T14:53:11Z</dcterms:created>
  <dcterms:modified xsi:type="dcterms:W3CDTF">2022-03-09T14:16:17Z</dcterms:modified>
</cp:coreProperties>
</file>