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embeddedFontLst>
    <p:embeddedFont>
      <p:font typeface="EB Garamond" pitchFamily="2" charset="0"/>
      <p:regular r:id="rId27"/>
      <p:bold r:id="rId28"/>
      <p:italic r:id="rId29"/>
      <p:boldItalic r:id="rId30"/>
    </p:embeddedFont>
    <p:embeddedFont>
      <p:font typeface="Montserrat" pitchFamily="2" charset="77"/>
      <p:regular r:id="rId31"/>
      <p:bold r:id="rId32"/>
      <p:italic r:id="rId33"/>
      <p:boldItalic r:id="rId34"/>
    </p:embeddedFont>
    <p:embeddedFont>
      <p:font typeface="Noto Sans" panose="020B0502040504020204" pitchFamily="34"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ju9tFURMyHt9PrZpcBwUG5IqJI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9"/>
    <p:restoredTop sz="94713"/>
  </p:normalViewPr>
  <p:slideViewPr>
    <p:cSldViewPr snapToGrid="0">
      <p:cViewPr varScale="1">
        <p:scale>
          <a:sx n="137" d="100"/>
          <a:sy n="137" d="100"/>
        </p:scale>
        <p:origin x="224"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ontserrat"/>
                <a:ea typeface="Montserrat"/>
                <a:cs typeface="Montserrat"/>
                <a:sym typeface="Montserrat"/>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Montserrat"/>
                <a:ea typeface="Montserrat"/>
                <a:cs typeface="Montserrat"/>
                <a:sym typeface="Montserrat"/>
              </a:rPr>
              <a:t>‹#›</a:t>
            </a:fld>
            <a:endParaRPr sz="1200" b="0" i="0" u="none" strike="noStrike" cap="none">
              <a:solidFill>
                <a:schemeClr val="dk1"/>
              </a:solidFill>
              <a:latin typeface="Montserrat"/>
              <a:ea typeface="Montserrat"/>
              <a:cs typeface="Montserrat"/>
              <a:sym typeface="Montserrat"/>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13e37c0ff6_1_1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g213e37c0ff6_1_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dc263b85c3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1dc263b85c3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Respondents included clinical and administrative staff, with approximately 45% of all respondents identifying as social workers, community health workers (CHWs), or other behavioral health coordinators; 40% identifying as nurses (NPs, RNs, APRNs); and just under 10% as physicians (MDs, DOs). Among clinical providers, 33% report specializing in substance use disorder treatment, 22% in infectious disease health services, and 15% in mental health services. Of the total number of respondents, 13% report being licensed to prescribe medication.</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spcBef>
                <a:spcPts val="0"/>
              </a:spcBef>
              <a:spcAft>
                <a:spcPts val="0"/>
              </a:spcAft>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174" name="Google Shape;174;g1dc263b85c3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13e37c0ff6_1_7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213e37c0ff6_1_7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Respondents indicated that they offered a wide</a:t>
            </a:r>
            <a:endParaRPr/>
          </a:p>
          <a:p>
            <a:pPr marL="0" lvl="0" indent="0" algn="l" rtl="0">
              <a:lnSpc>
                <a:spcPct val="100000"/>
              </a:lnSpc>
              <a:spcBef>
                <a:spcPts val="0"/>
              </a:spcBef>
              <a:spcAft>
                <a:spcPts val="0"/>
              </a:spcAft>
              <a:buClr>
                <a:schemeClr val="dk1"/>
              </a:buClr>
              <a:buSzPts val="1100"/>
              <a:buFont typeface="Arial"/>
              <a:buNone/>
            </a:pPr>
            <a:r>
              <a:rPr lang="en-US"/>
              <a:t>range of clinical services. The most common</a:t>
            </a:r>
            <a:endParaRPr/>
          </a:p>
          <a:p>
            <a:pPr marL="0" lvl="0" indent="0" algn="l" rtl="0">
              <a:lnSpc>
                <a:spcPct val="100000"/>
              </a:lnSpc>
              <a:spcBef>
                <a:spcPts val="0"/>
              </a:spcBef>
              <a:spcAft>
                <a:spcPts val="0"/>
              </a:spcAft>
              <a:buClr>
                <a:schemeClr val="dk1"/>
              </a:buClr>
              <a:buSzPts val="1100"/>
              <a:buFont typeface="Arial"/>
              <a:buNone/>
            </a:pPr>
            <a:r>
              <a:rPr lang="en-US"/>
              <a:t>services reported were as follows:</a:t>
            </a:r>
            <a:endParaRPr/>
          </a:p>
          <a:p>
            <a:pPr marL="0" lvl="0" indent="0" algn="l" rtl="0">
              <a:lnSpc>
                <a:spcPct val="100000"/>
              </a:lnSpc>
              <a:spcBef>
                <a:spcPts val="0"/>
              </a:spcBef>
              <a:spcAft>
                <a:spcPts val="0"/>
              </a:spcAft>
              <a:buClr>
                <a:schemeClr val="dk1"/>
              </a:buClr>
              <a:buSzPts val="1100"/>
              <a:buFont typeface="Arial"/>
              <a:buNone/>
            </a:pPr>
            <a:r>
              <a:rPr lang="en-US"/>
              <a:t>◥ 70% provide HIV testing</a:t>
            </a:r>
            <a:endParaRPr/>
          </a:p>
          <a:p>
            <a:pPr marL="0" lvl="0" indent="0" algn="l" rtl="0">
              <a:lnSpc>
                <a:spcPct val="100000"/>
              </a:lnSpc>
              <a:spcBef>
                <a:spcPts val="0"/>
              </a:spcBef>
              <a:spcAft>
                <a:spcPts val="0"/>
              </a:spcAft>
              <a:buClr>
                <a:schemeClr val="dk1"/>
              </a:buClr>
              <a:buSzPts val="1100"/>
              <a:buFont typeface="Arial"/>
              <a:buNone/>
            </a:pPr>
            <a:r>
              <a:rPr lang="en-US"/>
              <a:t>◥ 62% provide STI testing</a:t>
            </a:r>
            <a:endParaRPr/>
          </a:p>
          <a:p>
            <a:pPr marL="0" lvl="0" indent="0" algn="l" rtl="0">
              <a:lnSpc>
                <a:spcPct val="100000"/>
              </a:lnSpc>
              <a:spcBef>
                <a:spcPts val="0"/>
              </a:spcBef>
              <a:spcAft>
                <a:spcPts val="0"/>
              </a:spcAft>
              <a:buClr>
                <a:schemeClr val="dk1"/>
              </a:buClr>
              <a:buSzPts val="1100"/>
              <a:buFont typeface="Arial"/>
              <a:buNone/>
            </a:pPr>
            <a:r>
              <a:rPr lang="en-US"/>
              <a:t>◥ 56% provide STI treatment</a:t>
            </a:r>
            <a:endParaRPr/>
          </a:p>
          <a:p>
            <a:pPr marL="0" lvl="0" indent="0" algn="l" rtl="0">
              <a:lnSpc>
                <a:spcPct val="100000"/>
              </a:lnSpc>
              <a:spcBef>
                <a:spcPts val="0"/>
              </a:spcBef>
              <a:spcAft>
                <a:spcPts val="0"/>
              </a:spcAft>
              <a:buClr>
                <a:schemeClr val="dk1"/>
              </a:buClr>
              <a:buSzPts val="1100"/>
              <a:buFont typeface="Arial"/>
              <a:buNone/>
            </a:pPr>
            <a:r>
              <a:rPr lang="en-US"/>
              <a:t>◥ 53% provide mental health services</a:t>
            </a:r>
            <a:endParaRPr/>
          </a:p>
          <a:p>
            <a:pPr marL="0" lvl="0" indent="0" algn="l" rtl="0">
              <a:lnSpc>
                <a:spcPct val="100000"/>
              </a:lnSpc>
              <a:spcBef>
                <a:spcPts val="0"/>
              </a:spcBef>
              <a:spcAft>
                <a:spcPts val="0"/>
              </a:spcAft>
              <a:buClr>
                <a:schemeClr val="dk1"/>
              </a:buClr>
              <a:buSzPts val="1100"/>
              <a:buFont typeface="Arial"/>
              <a:buNone/>
            </a:pPr>
            <a:r>
              <a:rPr lang="en-US"/>
              <a:t>◥ 47% provide substance use diagnosis/treatment</a:t>
            </a:r>
            <a:endParaRPr/>
          </a:p>
          <a:p>
            <a:pPr marL="0" lvl="0" indent="0" algn="l" rtl="0">
              <a:lnSpc>
                <a:spcPct val="100000"/>
              </a:lnSpc>
              <a:spcBef>
                <a:spcPts val="0"/>
              </a:spcBef>
              <a:spcAft>
                <a:spcPts val="0"/>
              </a:spcAft>
              <a:buClr>
                <a:schemeClr val="dk1"/>
              </a:buClr>
              <a:buSzPts val="1100"/>
              <a:buFont typeface="Arial"/>
              <a:buNone/>
            </a:pPr>
            <a:r>
              <a:rPr lang="en-US"/>
              <a:t>◥ 48% provide HCV screening</a:t>
            </a:r>
            <a:endParaRPr/>
          </a:p>
          <a:p>
            <a:pPr marL="0" lvl="0" indent="0" algn="l" rtl="0">
              <a:lnSpc>
                <a:spcPct val="100000"/>
              </a:lnSpc>
              <a:spcBef>
                <a:spcPts val="0"/>
              </a:spcBef>
              <a:spcAft>
                <a:spcPts val="0"/>
              </a:spcAft>
              <a:buClr>
                <a:schemeClr val="dk1"/>
              </a:buClr>
              <a:buSzPts val="1100"/>
              <a:buFont typeface="Arial"/>
              <a:buNone/>
            </a:pPr>
            <a:r>
              <a:rPr lang="en-US"/>
              <a:t>◥ 21% provide primary care</a:t>
            </a:r>
            <a:endParaRPr/>
          </a:p>
          <a:p>
            <a:pPr marL="0" lvl="0" indent="0" algn="l" rtl="0">
              <a:lnSpc>
                <a:spcPct val="100000"/>
              </a:lnSpc>
              <a:spcBef>
                <a:spcPts val="0"/>
              </a:spcBef>
              <a:spcAft>
                <a:spcPts val="0"/>
              </a:spcAft>
              <a:buSzPts val="1400"/>
              <a:buNone/>
            </a:pPr>
            <a:endParaRPr/>
          </a:p>
        </p:txBody>
      </p:sp>
      <p:sp>
        <p:nvSpPr>
          <p:cNvPr id="186" name="Google Shape;186;g213e37c0ff6_1_7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16bf61628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16bf61628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Respondents were asked to identify training needs across six content areas including workplace culture, caring for priority populations, prevention, clinical care and treatment, behavioral health care and treatment, and organizational and infrastructure development.</a:t>
            </a:r>
            <a:endParaRPr/>
          </a:p>
          <a:p>
            <a:pPr marL="0" lvl="0" indent="0" algn="l" rtl="0">
              <a:spcBef>
                <a:spcPts val="0"/>
              </a:spcBef>
              <a:spcAft>
                <a:spcPts val="0"/>
              </a:spcAft>
              <a:buNone/>
            </a:pPr>
            <a:endParaRPr/>
          </a:p>
        </p:txBody>
      </p:sp>
      <p:sp>
        <p:nvSpPr>
          <p:cNvPr id="193" name="Google Shape;193;g216bf61628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fbe9b16a5d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1fbe9b16a5d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a:solidFill>
                  <a:srgbClr val="231F20"/>
                </a:solidFill>
              </a:rPr>
              <a:t>These selections suggest that respondents are focused on strengthening wrap-around services and supporting patient mental health in the face of the ongoing behavioral health epidemic and converging public health crises, namely COVID-19 and MPox. The results also demonstrate that respondents desire to integrate care along the HIV continuum in order to ensure comprehensive linkage to services and long-term patient retention. </a:t>
            </a:r>
            <a:endParaRPr sz="1400">
              <a:solidFill>
                <a:srgbClr val="231F20"/>
              </a:solidFill>
            </a:endParaRPr>
          </a:p>
          <a:p>
            <a:pPr marL="0" lvl="0" indent="0" algn="l" rtl="0">
              <a:spcBef>
                <a:spcPts val="0"/>
              </a:spcBef>
              <a:spcAft>
                <a:spcPts val="0"/>
              </a:spcAft>
              <a:buClr>
                <a:schemeClr val="dk1"/>
              </a:buClr>
              <a:buSzPts val="1100"/>
              <a:buFont typeface="Arial"/>
              <a:buNone/>
            </a:pPr>
            <a:endParaRPr sz="1400">
              <a:solidFill>
                <a:srgbClr val="231F20"/>
              </a:solidFill>
            </a:endParaRPr>
          </a:p>
          <a:p>
            <a:pPr marL="0" lvl="0" indent="0" algn="l" rtl="0">
              <a:spcBef>
                <a:spcPts val="0"/>
              </a:spcBef>
              <a:spcAft>
                <a:spcPts val="0"/>
              </a:spcAft>
              <a:buClr>
                <a:schemeClr val="dk1"/>
              </a:buClr>
              <a:buSzPts val="1100"/>
              <a:buFont typeface="Arial"/>
              <a:buNone/>
            </a:pPr>
            <a:r>
              <a:rPr lang="en-US" sz="1400">
                <a:solidFill>
                  <a:srgbClr val="231F20"/>
                </a:solidFill>
              </a:rPr>
              <a:t>Additionally, the high percentage of respondents who indicated needing increased clinical training on substance use among people living with HCV, STIs, and HIV, points towards the difficult reality of substance use in Maryland. As a response, CBA efforts through the Alive! Maryland initiative should prioritize behavioral healthcare, including SUD screening, diagnosis, counseling and treatment.</a:t>
            </a:r>
            <a:endParaRPr sz="1400">
              <a:solidFill>
                <a:srgbClr val="231F20"/>
              </a:solidFill>
            </a:endParaRPr>
          </a:p>
          <a:p>
            <a:pPr marL="0" lvl="0" indent="0" algn="l" rtl="0">
              <a:spcBef>
                <a:spcPts val="0"/>
              </a:spcBef>
              <a:spcAft>
                <a:spcPts val="0"/>
              </a:spcAft>
              <a:buClr>
                <a:schemeClr val="dk1"/>
              </a:buClr>
              <a:buSzPts val="1100"/>
              <a:buFont typeface="Arial"/>
              <a:buNone/>
            </a:pPr>
            <a:endParaRPr sz="1400">
              <a:solidFill>
                <a:srgbClr val="231F20"/>
              </a:solidFill>
            </a:endParaRPr>
          </a:p>
          <a:p>
            <a:pPr marL="0" lvl="0" indent="0" algn="l" rtl="0">
              <a:spcBef>
                <a:spcPts val="0"/>
              </a:spcBef>
              <a:spcAft>
                <a:spcPts val="0"/>
              </a:spcAft>
              <a:buClr>
                <a:schemeClr val="dk1"/>
              </a:buClr>
              <a:buSzPts val="1100"/>
              <a:buFont typeface="Arial"/>
              <a:buNone/>
            </a:pPr>
            <a:endParaRPr sz="1400">
              <a:solidFill>
                <a:srgbClr val="231F20"/>
              </a:solidFill>
            </a:endParaRPr>
          </a:p>
          <a:p>
            <a:pPr marL="0" lvl="0" indent="0" algn="l" rtl="0">
              <a:spcBef>
                <a:spcPts val="0"/>
              </a:spcBef>
              <a:spcAft>
                <a:spcPts val="0"/>
              </a:spcAft>
              <a:buClr>
                <a:schemeClr val="dk1"/>
              </a:buClr>
              <a:buSzPts val="1100"/>
              <a:buFont typeface="Arial"/>
              <a:buNone/>
            </a:pPr>
            <a:br>
              <a:rPr lang="en-US" sz="1400">
                <a:solidFill>
                  <a:srgbClr val="231F20"/>
                </a:solidFill>
              </a:rPr>
            </a:br>
            <a:r>
              <a:rPr lang="en-US" sz="1500">
                <a:latin typeface="Arial"/>
                <a:ea typeface="Arial"/>
                <a:cs typeface="Arial"/>
                <a:sym typeface="Arial"/>
              </a:rPr>
              <a:t> 						</a:t>
            </a:r>
            <a:endParaRPr sz="1100"/>
          </a:p>
        </p:txBody>
      </p:sp>
      <p:sp>
        <p:nvSpPr>
          <p:cNvPr id="201" name="Google Shape;201;g1fbe9b16a5d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16f124ab0e_3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216f124ab0e_3_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sz="1400">
              <a:solidFill>
                <a:srgbClr val="231F20"/>
              </a:solidFill>
            </a:endParaRPr>
          </a:p>
          <a:p>
            <a:pPr marL="0" lvl="0" indent="0" algn="l" rtl="0">
              <a:spcBef>
                <a:spcPts val="0"/>
              </a:spcBef>
              <a:spcAft>
                <a:spcPts val="0"/>
              </a:spcAft>
              <a:buClr>
                <a:schemeClr val="dk1"/>
              </a:buClr>
              <a:buSzPts val="1100"/>
              <a:buFont typeface="Arial"/>
              <a:buNone/>
            </a:pPr>
            <a:endParaRPr sz="1400">
              <a:solidFill>
                <a:srgbClr val="231F20"/>
              </a:solidFill>
            </a:endParaRPr>
          </a:p>
          <a:p>
            <a:pPr marL="0" lvl="0" indent="0" algn="l" rtl="0">
              <a:spcBef>
                <a:spcPts val="0"/>
              </a:spcBef>
              <a:spcAft>
                <a:spcPts val="0"/>
              </a:spcAft>
              <a:buClr>
                <a:schemeClr val="dk1"/>
              </a:buClr>
              <a:buSzPts val="1100"/>
              <a:buFont typeface="Arial"/>
              <a:buNone/>
            </a:pPr>
            <a:br>
              <a:rPr lang="en-US" sz="1400">
                <a:solidFill>
                  <a:srgbClr val="231F20"/>
                </a:solidFill>
              </a:rPr>
            </a:br>
            <a:r>
              <a:rPr lang="en-US" sz="1500">
                <a:latin typeface="Arial"/>
                <a:ea typeface="Arial"/>
                <a:cs typeface="Arial"/>
                <a:sym typeface="Arial"/>
              </a:rPr>
              <a:t> 						</a:t>
            </a:r>
            <a:endParaRPr sz="1100"/>
          </a:p>
        </p:txBody>
      </p:sp>
      <p:sp>
        <p:nvSpPr>
          <p:cNvPr id="213" name="Google Shape;213;g216f124ab0e_3_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1344e6e1af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1344e6e1af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100">
                <a:latin typeface="Arial"/>
                <a:ea typeface="Arial"/>
                <a:cs typeface="Arial"/>
                <a:sym typeface="Arial"/>
              </a:rPr>
              <a:t>This year’s Needs Assessment included a special focus on Community Health Workers (CHWs). About a quarter of respondents identified as CHWs and 70% indicated that their organization employs CHWs.</a:t>
            </a: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Respondents were nearly evenly split when asked whether they feel like the CHW workforce in Maryland is well supported, with 21% saying CHWs are well supported and 23% saying they are not. The remaining 56% felt “unsure.”</a:t>
            </a: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CHWs had the highest response rate for requesting technical/training assistance within the topic of Prevention and Surveillance – very high percentages for wanting the following trainings: [read list from slide]</a:t>
            </a: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457200" lvl="0" indent="0" algn="l" rtl="0">
              <a:spcBef>
                <a:spcPts val="0"/>
              </a:spcBef>
              <a:spcAft>
                <a:spcPts val="0"/>
              </a:spcAft>
              <a:buNone/>
            </a:pPr>
            <a:endParaRPr/>
          </a:p>
        </p:txBody>
      </p:sp>
      <p:sp>
        <p:nvSpPr>
          <p:cNvPr id="222" name="Google Shape;222;g21344e6e1af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fbe9b16a5d_1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1fbe9b16a5d_1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000">
                <a:solidFill>
                  <a:srgbClr val="231F20"/>
                </a:solidFill>
              </a:rPr>
              <a:t>Maryland is one of the only states in the country that requires that all CHW certification training programs be accredited by the Department of Health, representing statewide interest in standardizing and scaling up implementation of CHW programs.</a:t>
            </a:r>
            <a:r>
              <a:rPr lang="en-US" sz="1100">
                <a:latin typeface="Arial"/>
                <a:ea typeface="Arial"/>
                <a:cs typeface="Arial"/>
                <a:sym typeface="Arial"/>
              </a:rPr>
              <a:t>		</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000">
                <a:solidFill>
                  <a:srgbClr val="231F20"/>
                </a:solidFill>
              </a:rPr>
              <a:t>The Needs Assessment included several questions evaluating the workforce’s perception of CHWs and extent to which standardization and implementation have succeeded on the ground.</a:t>
            </a:r>
            <a:r>
              <a:rPr lang="en-US" sz="1100">
                <a:latin typeface="Arial"/>
                <a:ea typeface="Arial"/>
                <a:cs typeface="Arial"/>
                <a:sym typeface="Arial"/>
              </a:rPr>
              <a:t>				</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000">
                <a:solidFill>
                  <a:srgbClr val="231F20"/>
                </a:solidFill>
              </a:rPr>
              <a:t>Over a third of respondents require their CHWs to be certified by one of the MDH-accredited trainings. However, 30% of respondents do not require CHW certification, reflecting inconsistent expectations for CHW preparation. When asked to identify</a:t>
            </a:r>
            <a:endParaRPr sz="1000">
              <a:solidFill>
                <a:srgbClr val="231F20"/>
              </a:solidFill>
            </a:endParaRPr>
          </a:p>
          <a:p>
            <a:pPr marL="0" lvl="0" indent="0" algn="l" rtl="0">
              <a:lnSpc>
                <a:spcPct val="115000"/>
              </a:lnSpc>
              <a:spcBef>
                <a:spcPts val="1200"/>
              </a:spcBef>
              <a:spcAft>
                <a:spcPts val="0"/>
              </a:spcAft>
              <a:buClr>
                <a:schemeClr val="dk1"/>
              </a:buClr>
              <a:buSzPts val="1100"/>
              <a:buFont typeface="Arial"/>
              <a:buNone/>
            </a:pPr>
            <a:r>
              <a:rPr lang="en-US" sz="1000">
                <a:solidFill>
                  <a:srgbClr val="231F20"/>
                </a:solidFill>
              </a:rPr>
              <a:t>The primary roles of CHWs in their organization, respondents most frequently selected:</a:t>
            </a:r>
            <a:r>
              <a:rPr lang="en-US" sz="1100">
                <a:latin typeface="Arial"/>
                <a:ea typeface="Arial"/>
                <a:cs typeface="Arial"/>
                <a:sym typeface="Arial"/>
              </a:rPr>
              <a:t>						 							</a:t>
            </a:r>
            <a:br>
              <a:rPr lang="en-US" sz="1100">
                <a:latin typeface="Arial"/>
                <a:ea typeface="Arial"/>
                <a:cs typeface="Arial"/>
                <a:sym typeface="Arial"/>
              </a:rPr>
            </a:br>
            <a:r>
              <a:rPr lang="en-US" sz="1000">
                <a:solidFill>
                  <a:srgbClr val="FEBE18"/>
                </a:solidFill>
                <a:latin typeface="Arial"/>
                <a:ea typeface="Arial"/>
                <a:cs typeface="Arial"/>
                <a:sym typeface="Arial"/>
              </a:rPr>
              <a:t>◥  </a:t>
            </a:r>
            <a:r>
              <a:rPr lang="en-US" sz="1000">
                <a:solidFill>
                  <a:srgbClr val="231F20"/>
                </a:solidFill>
              </a:rPr>
              <a:t>Addressing the needs of diverse populations in a culturally sensitive way (71%)</a:t>
            </a:r>
            <a:r>
              <a:rPr lang="en-US" sz="1100">
                <a:latin typeface="Arial"/>
                <a:ea typeface="Arial"/>
                <a:cs typeface="Arial"/>
                <a:sym typeface="Arial"/>
              </a:rPr>
              <a:t>				</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000">
                <a:solidFill>
                  <a:srgbClr val="FEBE18"/>
                </a:solidFill>
                <a:latin typeface="Arial"/>
                <a:ea typeface="Arial"/>
                <a:cs typeface="Arial"/>
                <a:sym typeface="Arial"/>
              </a:rPr>
              <a:t>◥  </a:t>
            </a:r>
            <a:r>
              <a:rPr lang="en-US" sz="1000">
                <a:solidFill>
                  <a:srgbClr val="231F20"/>
                </a:solidFill>
              </a:rPr>
              <a:t>Communicating ideas and information in a way that patients and patients can understand (66%</a:t>
            </a:r>
            <a:endParaRPr sz="1000">
              <a:solidFill>
                <a:srgbClr val="231F20"/>
              </a:solidFill>
            </a:endParaRPr>
          </a:p>
          <a:p>
            <a:pPr marL="0" lvl="0" indent="0" algn="l" rtl="0">
              <a:lnSpc>
                <a:spcPct val="115000"/>
              </a:lnSpc>
              <a:spcBef>
                <a:spcPts val="1200"/>
              </a:spcBef>
              <a:spcAft>
                <a:spcPts val="0"/>
              </a:spcAft>
              <a:buClr>
                <a:schemeClr val="dk1"/>
              </a:buClr>
              <a:buSzPts val="1100"/>
              <a:buFont typeface="Arial"/>
              <a:buNone/>
            </a:pPr>
            <a:r>
              <a:rPr lang="en-US" sz="1000">
                <a:solidFill>
                  <a:srgbClr val="231F20"/>
                </a:solidFill>
              </a:rPr>
              <a:t> </a:t>
            </a:r>
            <a:r>
              <a:rPr lang="en-US" sz="1000">
                <a:solidFill>
                  <a:srgbClr val="FEBE18"/>
                </a:solidFill>
                <a:latin typeface="Arial"/>
                <a:ea typeface="Arial"/>
                <a:cs typeface="Arial"/>
                <a:sym typeface="Arial"/>
              </a:rPr>
              <a:t>◥  </a:t>
            </a:r>
            <a:r>
              <a:rPr lang="en-US" sz="1000">
                <a:solidFill>
                  <a:srgbClr val="231F20"/>
                </a:solidFill>
              </a:rPr>
              <a:t>Collaborating with diverse communities to identify and solve health problems (60%) </a:t>
            </a:r>
            <a:br>
              <a:rPr lang="en-US" sz="1000">
                <a:solidFill>
                  <a:srgbClr val="231F20"/>
                </a:solidFill>
              </a:rPr>
            </a:br>
            <a:r>
              <a:rPr lang="en-US" sz="1100">
                <a:latin typeface="Arial"/>
                <a:ea typeface="Arial"/>
                <a:cs typeface="Arial"/>
                <a:sym typeface="Arial"/>
              </a:rPr>
              <a:t> 						</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marL="0" lvl="0" indent="0" algn="l" rtl="0">
              <a:lnSpc>
                <a:spcPct val="90000"/>
              </a:lnSpc>
              <a:spcBef>
                <a:spcPts val="100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marL="0" lvl="0" indent="0" algn="l" rtl="0">
              <a:lnSpc>
                <a:spcPct val="90000"/>
              </a:lnSpc>
              <a:spcBef>
                <a:spcPts val="100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marL="0" lvl="0" indent="0" algn="l" rtl="0">
              <a:lnSpc>
                <a:spcPct val="90000"/>
              </a:lnSpc>
              <a:spcBef>
                <a:spcPts val="1000"/>
              </a:spcBef>
              <a:spcAft>
                <a:spcPts val="0"/>
              </a:spcAft>
              <a:buClr>
                <a:schemeClr val="dk1"/>
              </a:buClr>
              <a:buSzPts val="2323"/>
              <a:buFont typeface="Arial"/>
              <a:buNone/>
            </a:pPr>
            <a:endParaRPr/>
          </a:p>
        </p:txBody>
      </p:sp>
      <p:sp>
        <p:nvSpPr>
          <p:cNvPr id="237" name="Google Shape;237;g1fbe9b16a5d_1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16f124ab0e_3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216f124ab0e_3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endParaRPr/>
          </a:p>
          <a:p>
            <a:pPr marL="0" lvl="0" indent="0" algn="l" rtl="0">
              <a:lnSpc>
                <a:spcPct val="90000"/>
              </a:lnSpc>
              <a:spcBef>
                <a:spcPts val="1000"/>
              </a:spcBef>
              <a:spcAft>
                <a:spcPts val="0"/>
              </a:spcAft>
              <a:buClr>
                <a:schemeClr val="dk1"/>
              </a:buClr>
              <a:buSzPts val="1100"/>
              <a:buFont typeface="Arial"/>
              <a:buNone/>
            </a:pPr>
            <a:r>
              <a:rPr lang="en-US"/>
              <a:t>When asked whether they agree that CHWs are fully integrated throughout their organization, respondents answered along a broad continuum, with the majority agreeing, to some extent, that CHWs are fully integrated:</a:t>
            </a:r>
            <a:endParaRPr/>
          </a:p>
          <a:p>
            <a:pPr marL="0" lvl="0" indent="0" algn="l" rtl="0">
              <a:lnSpc>
                <a:spcPct val="90000"/>
              </a:lnSpc>
              <a:spcBef>
                <a:spcPts val="1000"/>
              </a:spcBef>
              <a:spcAft>
                <a:spcPts val="0"/>
              </a:spcAft>
              <a:buClr>
                <a:schemeClr val="dk1"/>
              </a:buClr>
              <a:buSzPts val="1100"/>
              <a:buFont typeface="Arial"/>
              <a:buNone/>
            </a:pPr>
            <a:r>
              <a:rPr lang="en-US"/>
              <a:t>◥ Totally agree (24%)</a:t>
            </a:r>
            <a:endParaRPr/>
          </a:p>
          <a:p>
            <a:pPr marL="0" lvl="0" indent="0" algn="l" rtl="0">
              <a:lnSpc>
                <a:spcPct val="90000"/>
              </a:lnSpc>
              <a:spcBef>
                <a:spcPts val="1000"/>
              </a:spcBef>
              <a:spcAft>
                <a:spcPts val="0"/>
              </a:spcAft>
              <a:buClr>
                <a:schemeClr val="dk1"/>
              </a:buClr>
              <a:buSzPts val="1100"/>
              <a:buFont typeface="Arial"/>
              <a:buNone/>
            </a:pPr>
            <a:r>
              <a:rPr lang="en-US"/>
              <a:t>◥ Somewhat agree (33%)</a:t>
            </a:r>
            <a:endParaRPr/>
          </a:p>
          <a:p>
            <a:pPr marL="0" lvl="0" indent="0" algn="l" rtl="0">
              <a:lnSpc>
                <a:spcPct val="90000"/>
              </a:lnSpc>
              <a:spcBef>
                <a:spcPts val="1000"/>
              </a:spcBef>
              <a:spcAft>
                <a:spcPts val="0"/>
              </a:spcAft>
              <a:buClr>
                <a:schemeClr val="dk1"/>
              </a:buClr>
              <a:buSzPts val="1100"/>
              <a:buFont typeface="Arial"/>
              <a:buNone/>
            </a:pPr>
            <a:r>
              <a:rPr lang="en-US"/>
              <a:t>◥ Neutral (22%)</a:t>
            </a:r>
            <a:endParaRPr/>
          </a:p>
          <a:p>
            <a:pPr marL="0" lvl="0" indent="0" algn="l" rtl="0">
              <a:lnSpc>
                <a:spcPct val="90000"/>
              </a:lnSpc>
              <a:spcBef>
                <a:spcPts val="1000"/>
              </a:spcBef>
              <a:spcAft>
                <a:spcPts val="0"/>
              </a:spcAft>
              <a:buClr>
                <a:schemeClr val="dk1"/>
              </a:buClr>
              <a:buSzPts val="1100"/>
              <a:buFont typeface="Arial"/>
              <a:buNone/>
            </a:pPr>
            <a:r>
              <a:rPr lang="en-US"/>
              <a:t>◥ Somewhat disagree (16%)</a:t>
            </a:r>
            <a:endParaRPr/>
          </a:p>
          <a:p>
            <a:pPr marL="0" lvl="0" indent="0" algn="l" rtl="0">
              <a:lnSpc>
                <a:spcPct val="90000"/>
              </a:lnSpc>
              <a:spcBef>
                <a:spcPts val="1000"/>
              </a:spcBef>
              <a:spcAft>
                <a:spcPts val="0"/>
              </a:spcAft>
              <a:buClr>
                <a:schemeClr val="dk1"/>
              </a:buClr>
              <a:buSzPts val="1100"/>
              <a:buFont typeface="Arial"/>
              <a:buNone/>
            </a:pPr>
            <a:r>
              <a:rPr lang="en-US"/>
              <a:t>◥ Totally disagree (6%)</a:t>
            </a:r>
            <a:endParaRPr/>
          </a:p>
          <a:p>
            <a:pPr marL="0" lvl="0" indent="0" algn="l" rtl="0">
              <a:lnSpc>
                <a:spcPct val="90000"/>
              </a:lnSpc>
              <a:spcBef>
                <a:spcPts val="1000"/>
              </a:spcBef>
              <a:spcAft>
                <a:spcPts val="0"/>
              </a:spcAft>
              <a:buClr>
                <a:schemeClr val="dk1"/>
              </a:buClr>
              <a:buSzPts val="1100"/>
              <a:buFont typeface="Arial"/>
              <a:buNone/>
            </a:pPr>
            <a:r>
              <a:rPr lang="en-US"/>
              <a:t>Additionally, nearly 40% of respondents agreed that other departments/teams in their organization could integrate CHWs but are unaware of how to do so, indicating significant room for improvement regarding the full optimization of CHWs in organizations.</a:t>
            </a:r>
            <a:endParaRPr/>
          </a:p>
          <a:p>
            <a:pPr marL="0" lvl="0" indent="0" algn="l" rtl="0">
              <a:lnSpc>
                <a:spcPct val="90000"/>
              </a:lnSpc>
              <a:spcBef>
                <a:spcPts val="1000"/>
              </a:spcBef>
              <a:spcAft>
                <a:spcPts val="0"/>
              </a:spcAft>
              <a:buClr>
                <a:schemeClr val="dk1"/>
              </a:buClr>
              <a:buSzPts val="2323"/>
              <a:buFont typeface="Arial"/>
              <a:buNone/>
            </a:pPr>
            <a:r>
              <a:rPr lang="en-US"/>
              <a:t>CHWs need standardized industry roles and fair compensation that reflects the difficulty and importance of their position. Crucially, the majority of respondents also reported seeing a need to hire/ work with more CHWs in the future</a:t>
            </a:r>
            <a:endParaRPr/>
          </a:p>
        </p:txBody>
      </p:sp>
      <p:sp>
        <p:nvSpPr>
          <p:cNvPr id="248" name="Google Shape;248;g216f124ab0e_3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fbe9b16a5d_1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1fbe9b16a5d_1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a:t>Respondents consistently expressed concern for the state of patient mental health and well-being in the wake of COVID-19. An overwhelming majority of respondents (84%) report that the demand for mental/behavioral health treatment services in 2022 is higher or much higher than before the start of the COVID-19 pandemic.</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r>
              <a:rPr lang="en-US"/>
              <a:t>This finding reflects the significant mental health burden facing Marylanders, and in particular, low-income and/or minority residents navigating multiple barriers to care. In February 2021, nearly 40% of adults in Maryland reported symptoms of anxiety or depression, nearly a third of whom were unable to get needed counseling or therapy for a variety of reasons including cost and provider shortages.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Mental health care is ten times more likely to be out-of-network for Marylanders than primary health care, and over 1 million state residents live in communities without enough mental health professionals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Needs Assessment respondents echoed these points, noting that the greatest challenges to providing mental health services are:</a:t>
            </a:r>
            <a:endParaRPr/>
          </a:p>
          <a:p>
            <a:pPr marL="0" lvl="0" indent="0" algn="l" rtl="0">
              <a:lnSpc>
                <a:spcPct val="100000"/>
              </a:lnSpc>
              <a:spcBef>
                <a:spcPts val="0"/>
              </a:spcBef>
              <a:spcAft>
                <a:spcPts val="0"/>
              </a:spcAft>
              <a:buSzPts val="1100"/>
              <a:buNone/>
            </a:pPr>
            <a:r>
              <a:rPr lang="en-US"/>
              <a:t>◥ Lack of mental/behavioral health care providers and support staff (64%)</a:t>
            </a:r>
            <a:endParaRPr/>
          </a:p>
          <a:p>
            <a:pPr marL="0" lvl="0" indent="0" algn="l" rtl="0">
              <a:lnSpc>
                <a:spcPct val="100000"/>
              </a:lnSpc>
              <a:spcBef>
                <a:spcPts val="0"/>
              </a:spcBef>
              <a:spcAft>
                <a:spcPts val="0"/>
              </a:spcAft>
              <a:buSzPts val="1100"/>
              <a:buNone/>
            </a:pPr>
            <a:r>
              <a:rPr lang="en-US"/>
              <a:t>◥ Stigma surrounding mental illness (50%)</a:t>
            </a:r>
            <a:endParaRPr/>
          </a:p>
          <a:p>
            <a:pPr marL="0" lvl="0" indent="0" algn="l" rtl="0">
              <a:lnSpc>
                <a:spcPct val="100000"/>
              </a:lnSpc>
              <a:spcBef>
                <a:spcPts val="0"/>
              </a:spcBef>
              <a:spcAft>
                <a:spcPts val="0"/>
              </a:spcAft>
              <a:buSzPts val="1100"/>
              <a:buNone/>
            </a:pPr>
            <a:r>
              <a:rPr lang="en-US"/>
              <a:t>◥ Difficulty reaching vulnerable populations (37%)</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In fact, 40% of respondents reported that Substance Use among people living with HCV, STIs, and HIV is their greatest clinical training need</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In a year of a worsening syndemic and continued upheaval in healthcare, comprehensive behavioral health services are needed more than ever.</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257" name="Google Shape;257;g1fbe9b16a5d_1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fbe9b16a5d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1fbe9b16a5d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1100">
                <a:solidFill>
                  <a:srgbClr val="231F20"/>
                </a:solidFill>
              </a:rPr>
              <a:t>Recent workforce studies show that healthcare workers in the United States are currently experiencing unprecedented levels of burnout and exhaustion. </a:t>
            </a:r>
            <a:endParaRPr sz="1100">
              <a:solidFill>
                <a:srgbClr val="231F20"/>
              </a:solidFill>
            </a:endParaRPr>
          </a:p>
          <a:p>
            <a:pPr marL="0" lvl="0" indent="0" algn="l" rtl="0">
              <a:lnSpc>
                <a:spcPct val="90000"/>
              </a:lnSpc>
              <a:spcBef>
                <a:spcPts val="0"/>
              </a:spcBef>
              <a:spcAft>
                <a:spcPts val="0"/>
              </a:spcAft>
              <a:buNone/>
            </a:pPr>
            <a:endParaRPr sz="1100">
              <a:solidFill>
                <a:srgbClr val="231F20"/>
              </a:solidFill>
            </a:endParaRPr>
          </a:p>
          <a:p>
            <a:pPr marL="0" lvl="0" indent="0" algn="l" rtl="0">
              <a:lnSpc>
                <a:spcPct val="90000"/>
              </a:lnSpc>
              <a:spcBef>
                <a:spcPts val="0"/>
              </a:spcBef>
              <a:spcAft>
                <a:spcPts val="0"/>
              </a:spcAft>
              <a:buNone/>
            </a:pPr>
            <a:r>
              <a:rPr lang="en-US" sz="1100">
                <a:solidFill>
                  <a:srgbClr val="231F20"/>
                </a:solidFill>
              </a:rPr>
              <a:t>The 2022 Needs Assessment echoed these reports, confirming that the experiences of Maryland’s healthcare workforce reflect national trends. When asked how often they feel emotionally drained from work, 22% of respondents said a few times a month, 22% said a few times a week, and 16% said every day. Even more significantly, when asked whether they have considered quitting their job at any point in the past six months, half of respondents said ‘yes’.</a:t>
            </a:r>
            <a:endParaRPr sz="1100">
              <a:solidFill>
                <a:srgbClr val="231F20"/>
              </a:solidFill>
            </a:endParaRPr>
          </a:p>
          <a:p>
            <a:pPr marL="0" lvl="0" indent="0" algn="l" rtl="0">
              <a:lnSpc>
                <a:spcPct val="90000"/>
              </a:lnSpc>
              <a:spcBef>
                <a:spcPts val="0"/>
              </a:spcBef>
              <a:spcAft>
                <a:spcPts val="0"/>
              </a:spcAft>
              <a:buNone/>
            </a:pPr>
            <a:endParaRPr sz="1100">
              <a:solidFill>
                <a:srgbClr val="231F20"/>
              </a:solidFill>
            </a:endParaRPr>
          </a:p>
        </p:txBody>
      </p:sp>
      <p:sp>
        <p:nvSpPr>
          <p:cNvPr id="267" name="Google Shape;267;g1fbe9b16a5d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13e37c0ff6_1_2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213e37c0ff6_1_2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800"/>
              <a:buNone/>
            </a:pPr>
            <a:r>
              <a:rPr lang="en-US"/>
              <a:t>In 2019, as MDH prepared a strategy for identifying the workforce development needs of healthcare personnel, more information was needed to better understand how the workforce interacts with Marylanders seeking HIV, STI, and viral hepatitis care services, including harm reduction. It is for this reason that MDH invested in Alive! Maryland; to gain more knowledge about the skills and competencies that the workforce needs to effectively do their job as well as the demographics of the workforce and their ability to liaise effectively with program participants. By integrating these data points with existing epidemiological data, MDH and its systems of care will be in an improved position to target where and how workforce development resources are deployed.</a:t>
            </a:r>
            <a:endParaRPr/>
          </a:p>
          <a:p>
            <a:pPr marL="0" lvl="0" indent="0" algn="l" rtl="0">
              <a:lnSpc>
                <a:spcPct val="115000"/>
              </a:lnSpc>
              <a:spcBef>
                <a:spcPts val="0"/>
              </a:spcBef>
              <a:spcAft>
                <a:spcPts val="0"/>
              </a:spcAft>
              <a:buSzPts val="1100"/>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Alive! Maryland conducted its first needs assessment of the infectious disease and primary care workforce in 2021. 	</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solidFill>
                  <a:srgbClr val="231F20"/>
                </a:solidFill>
              </a:rPr>
              <a:t>The 2022 </a:t>
            </a:r>
            <a:r>
              <a:rPr lang="en-US" i="1">
                <a:solidFill>
                  <a:srgbClr val="231F20"/>
                </a:solidFill>
              </a:rPr>
              <a:t>Alive! Maryland </a:t>
            </a:r>
            <a:r>
              <a:rPr lang="en-US">
                <a:solidFill>
                  <a:srgbClr val="231F20"/>
                </a:solidFill>
              </a:rPr>
              <a:t>Workforce Needs Assessment built upon the findings from the previous survey to identify the training needs of the infectious disease and primary care workforce as it emerged from the pandemic. </a:t>
            </a:r>
            <a:r>
              <a:rPr lang="en-US" sz="1100">
                <a:latin typeface="Arial"/>
                <a:ea typeface="Arial"/>
                <a:cs typeface="Arial"/>
                <a:sym typeface="Arial"/>
              </a:rPr>
              <a:t>				</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Clr>
                <a:schemeClr val="dk1"/>
              </a:buClr>
              <a:buSzPts val="1800"/>
              <a:buFont typeface="Arial"/>
              <a:buNone/>
            </a:pPr>
            <a:endParaRPr/>
          </a:p>
        </p:txBody>
      </p:sp>
      <p:sp>
        <p:nvSpPr>
          <p:cNvPr id="106" name="Google Shape;106;g213e37c0ff6_1_2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16f124ab0e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g216f124ab0e_3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US" sz="1100">
                <a:solidFill>
                  <a:srgbClr val="231F20"/>
                </a:solidFill>
              </a:rPr>
              <a:t>Respondents provided a variety of explanations for why they have considered quitting their jobs that reinforce this point, including:</a:t>
            </a:r>
            <a:endParaRPr sz="1100">
              <a:solidFill>
                <a:srgbClr val="231F20"/>
              </a:solidFill>
            </a:endParaRPr>
          </a:p>
          <a:p>
            <a:pPr marL="0" lvl="0" indent="0" algn="l" rtl="0">
              <a:lnSpc>
                <a:spcPct val="90000"/>
              </a:lnSpc>
              <a:spcBef>
                <a:spcPts val="0"/>
              </a:spcBef>
              <a:spcAft>
                <a:spcPts val="0"/>
              </a:spcAft>
              <a:buNone/>
            </a:pPr>
            <a:endParaRPr sz="1100">
              <a:solidFill>
                <a:srgbClr val="231F20"/>
              </a:solidFill>
            </a:endParaRPr>
          </a:p>
          <a:p>
            <a:pPr marL="0" lvl="0" indent="0" algn="l" rtl="0">
              <a:lnSpc>
                <a:spcPct val="90000"/>
              </a:lnSpc>
              <a:spcBef>
                <a:spcPts val="0"/>
              </a:spcBef>
              <a:spcAft>
                <a:spcPts val="0"/>
              </a:spcAft>
              <a:buNone/>
            </a:pPr>
            <a:r>
              <a:rPr lang="en-US" sz="1100">
                <a:solidFill>
                  <a:srgbClr val="231F20"/>
                </a:solidFill>
              </a:rPr>
              <a:t>◥ Low Pay</a:t>
            </a:r>
            <a:endParaRPr sz="1100">
              <a:solidFill>
                <a:srgbClr val="231F20"/>
              </a:solidFill>
            </a:endParaRPr>
          </a:p>
          <a:p>
            <a:pPr marL="0" lvl="0" indent="0" algn="l" rtl="0">
              <a:lnSpc>
                <a:spcPct val="90000"/>
              </a:lnSpc>
              <a:spcBef>
                <a:spcPts val="0"/>
              </a:spcBef>
              <a:spcAft>
                <a:spcPts val="0"/>
              </a:spcAft>
              <a:buNone/>
            </a:pPr>
            <a:r>
              <a:rPr lang="en-US" sz="1100">
                <a:solidFill>
                  <a:srgbClr val="231F20"/>
                </a:solidFill>
              </a:rPr>
              <a:t>◥ Exhaustion</a:t>
            </a:r>
            <a:endParaRPr sz="1100">
              <a:solidFill>
                <a:srgbClr val="231F20"/>
              </a:solidFill>
            </a:endParaRPr>
          </a:p>
          <a:p>
            <a:pPr marL="0" lvl="0" indent="0" algn="l" rtl="0">
              <a:lnSpc>
                <a:spcPct val="90000"/>
              </a:lnSpc>
              <a:spcBef>
                <a:spcPts val="0"/>
              </a:spcBef>
              <a:spcAft>
                <a:spcPts val="0"/>
              </a:spcAft>
              <a:buNone/>
            </a:pPr>
            <a:r>
              <a:rPr lang="en-US" sz="1100">
                <a:solidFill>
                  <a:srgbClr val="231F20"/>
                </a:solidFill>
              </a:rPr>
              <a:t>◥ Being overworked</a:t>
            </a:r>
            <a:endParaRPr sz="1100">
              <a:solidFill>
                <a:srgbClr val="231F20"/>
              </a:solidFill>
            </a:endParaRPr>
          </a:p>
          <a:p>
            <a:pPr marL="0" lvl="0" indent="0" algn="l" rtl="0">
              <a:lnSpc>
                <a:spcPct val="90000"/>
              </a:lnSpc>
              <a:spcBef>
                <a:spcPts val="0"/>
              </a:spcBef>
              <a:spcAft>
                <a:spcPts val="0"/>
              </a:spcAft>
              <a:buNone/>
            </a:pPr>
            <a:r>
              <a:rPr lang="en-US" sz="1100">
                <a:solidFill>
                  <a:srgbClr val="231F20"/>
                </a:solidFill>
              </a:rPr>
              <a:t>◥ Lack of support</a:t>
            </a:r>
            <a:endParaRPr sz="1100">
              <a:solidFill>
                <a:srgbClr val="231F20"/>
              </a:solidFill>
            </a:endParaRPr>
          </a:p>
          <a:p>
            <a:pPr marL="0" lvl="0" indent="0" algn="l" rtl="0">
              <a:lnSpc>
                <a:spcPct val="90000"/>
              </a:lnSpc>
              <a:spcBef>
                <a:spcPts val="0"/>
              </a:spcBef>
              <a:spcAft>
                <a:spcPts val="0"/>
              </a:spcAft>
              <a:buNone/>
            </a:pPr>
            <a:r>
              <a:rPr lang="en-US" sz="1100">
                <a:solidFill>
                  <a:srgbClr val="231F20"/>
                </a:solidFill>
              </a:rPr>
              <a:t>◥ High turnover</a:t>
            </a:r>
            <a:endParaRPr sz="1100">
              <a:solidFill>
                <a:srgbClr val="231F20"/>
              </a:solidFill>
            </a:endParaRPr>
          </a:p>
          <a:p>
            <a:pPr marL="0" lvl="0" indent="0" algn="l" rtl="0">
              <a:lnSpc>
                <a:spcPct val="90000"/>
              </a:lnSpc>
              <a:spcBef>
                <a:spcPts val="0"/>
              </a:spcBef>
              <a:spcAft>
                <a:spcPts val="0"/>
              </a:spcAft>
              <a:buNone/>
            </a:pPr>
            <a:r>
              <a:rPr lang="en-US" sz="1100">
                <a:solidFill>
                  <a:srgbClr val="231F20"/>
                </a:solidFill>
              </a:rPr>
              <a:t>◥ Frustration with systemic barriers</a:t>
            </a:r>
            <a:endParaRPr sz="1100">
              <a:solidFill>
                <a:srgbClr val="231F20"/>
              </a:solidFill>
            </a:endParaRPr>
          </a:p>
          <a:p>
            <a:pPr marL="0" lvl="0" indent="0" algn="l" rtl="0">
              <a:lnSpc>
                <a:spcPct val="90000"/>
              </a:lnSpc>
              <a:spcBef>
                <a:spcPts val="0"/>
              </a:spcBef>
              <a:spcAft>
                <a:spcPts val="0"/>
              </a:spcAft>
              <a:buNone/>
            </a:pPr>
            <a:r>
              <a:rPr lang="en-US" sz="1100">
                <a:solidFill>
                  <a:srgbClr val="231F20"/>
                </a:solidFill>
              </a:rPr>
              <a:t>◥ Staffing shortages</a:t>
            </a:r>
            <a:endParaRPr sz="1100">
              <a:solidFill>
                <a:srgbClr val="231F20"/>
              </a:solidFill>
            </a:endParaRPr>
          </a:p>
          <a:p>
            <a:pPr marL="0" lvl="0" indent="0" algn="l" rtl="0">
              <a:lnSpc>
                <a:spcPct val="90000"/>
              </a:lnSpc>
              <a:spcBef>
                <a:spcPts val="0"/>
              </a:spcBef>
              <a:spcAft>
                <a:spcPts val="0"/>
              </a:spcAft>
              <a:buNone/>
            </a:pPr>
            <a:r>
              <a:rPr lang="en-US" sz="1100">
                <a:solidFill>
                  <a:srgbClr val="231F20"/>
                </a:solidFill>
              </a:rPr>
              <a:t>◥ Lack of leadership</a:t>
            </a:r>
            <a:endParaRPr sz="1100">
              <a:solidFill>
                <a:srgbClr val="231F20"/>
              </a:solidFill>
            </a:endParaRPr>
          </a:p>
          <a:p>
            <a:pPr marL="0" lvl="0" indent="0" algn="l" rtl="0">
              <a:lnSpc>
                <a:spcPct val="90000"/>
              </a:lnSpc>
              <a:spcBef>
                <a:spcPts val="0"/>
              </a:spcBef>
              <a:spcAft>
                <a:spcPts val="0"/>
              </a:spcAft>
              <a:buClr>
                <a:schemeClr val="dk1"/>
              </a:buClr>
              <a:buSzPts val="1100"/>
              <a:buFont typeface="Arial"/>
              <a:buNone/>
            </a:pPr>
            <a:endParaRPr sz="1100">
              <a:solidFill>
                <a:srgbClr val="231F20"/>
              </a:solidFill>
            </a:endParaRPr>
          </a:p>
          <a:p>
            <a:pPr marL="0" lvl="0" indent="0" algn="l" rtl="0">
              <a:lnSpc>
                <a:spcPct val="90000"/>
              </a:lnSpc>
              <a:spcBef>
                <a:spcPts val="0"/>
              </a:spcBef>
              <a:spcAft>
                <a:spcPts val="0"/>
              </a:spcAft>
              <a:buNone/>
            </a:pPr>
            <a:r>
              <a:rPr lang="en-US" sz="1100">
                <a:solidFill>
                  <a:srgbClr val="231F20"/>
                </a:solidFill>
              </a:rPr>
              <a:t>One respondent explained:</a:t>
            </a:r>
            <a:endParaRPr sz="1100">
              <a:solidFill>
                <a:srgbClr val="231F20"/>
              </a:solidFill>
            </a:endParaRPr>
          </a:p>
          <a:p>
            <a:pPr marL="0" lvl="0" indent="0" algn="l" rtl="0">
              <a:lnSpc>
                <a:spcPct val="90000"/>
              </a:lnSpc>
              <a:spcBef>
                <a:spcPts val="0"/>
              </a:spcBef>
              <a:spcAft>
                <a:spcPts val="0"/>
              </a:spcAft>
              <a:buClr>
                <a:schemeClr val="dk1"/>
              </a:buClr>
              <a:buSzPts val="1100"/>
              <a:buFont typeface="Arial"/>
              <a:buNone/>
            </a:pPr>
            <a:r>
              <a:rPr lang="en-US" sz="1100" i="1">
                <a:solidFill>
                  <a:srgbClr val="231F20"/>
                </a:solidFill>
              </a:rPr>
              <a:t>“Pay isn’t remotely competitive at this point... Work is rewarding but very hard... [We are] continuing to face barriers while trying to implement health equity.”</a:t>
            </a:r>
            <a:endParaRPr sz="1100">
              <a:solidFill>
                <a:srgbClr val="231F20"/>
              </a:solidFill>
            </a:endParaRPr>
          </a:p>
          <a:p>
            <a:pPr marL="0" lvl="0" indent="0" algn="l" rtl="0">
              <a:lnSpc>
                <a:spcPct val="90000"/>
              </a:lnSpc>
              <a:spcBef>
                <a:spcPts val="0"/>
              </a:spcBef>
              <a:spcAft>
                <a:spcPts val="0"/>
              </a:spcAft>
              <a:buNone/>
            </a:pPr>
            <a:endParaRPr sz="1100">
              <a:solidFill>
                <a:srgbClr val="231F20"/>
              </a:solidFill>
            </a:endParaRPr>
          </a:p>
          <a:p>
            <a:pPr marL="0" lvl="0" indent="0" algn="l" rtl="0">
              <a:lnSpc>
                <a:spcPct val="90000"/>
              </a:lnSpc>
              <a:spcBef>
                <a:spcPts val="0"/>
              </a:spcBef>
              <a:spcAft>
                <a:spcPts val="0"/>
              </a:spcAft>
              <a:buClr>
                <a:schemeClr val="dk1"/>
              </a:buClr>
              <a:buSzPts val="1100"/>
              <a:buFont typeface="Arial"/>
              <a:buNone/>
            </a:pPr>
            <a:r>
              <a:rPr lang="en-US" sz="1100">
                <a:solidFill>
                  <a:srgbClr val="231F20"/>
                </a:solidFill>
              </a:rPr>
              <a:t>The findings point to a clear need for urgently developing retention strategies for Maryland’s infectious disease and primary care providers. Respondents indicated that the most successful methods for addressing staff burnout include allowing flexible hours, offering mental health/ wellness focused days, and hiring more support staff to align skill-to-task.</a:t>
            </a:r>
            <a:endParaRPr sz="1100">
              <a:solidFill>
                <a:srgbClr val="231F20"/>
              </a:solidFill>
            </a:endParaRPr>
          </a:p>
          <a:p>
            <a:pPr marL="0" lvl="0" indent="0" algn="l" rtl="0">
              <a:lnSpc>
                <a:spcPct val="90000"/>
              </a:lnSpc>
              <a:spcBef>
                <a:spcPts val="0"/>
              </a:spcBef>
              <a:spcAft>
                <a:spcPts val="0"/>
              </a:spcAft>
              <a:buClr>
                <a:schemeClr val="dk1"/>
              </a:buClr>
              <a:buSzPts val="1100"/>
              <a:buFont typeface="Arial"/>
              <a:buNone/>
            </a:pPr>
            <a:endParaRPr sz="1100">
              <a:solidFill>
                <a:srgbClr val="231F20"/>
              </a:solidFill>
            </a:endParaRPr>
          </a:p>
          <a:p>
            <a:pPr marL="0" lvl="0" indent="0" algn="l" rtl="0">
              <a:lnSpc>
                <a:spcPct val="90000"/>
              </a:lnSpc>
              <a:spcBef>
                <a:spcPts val="0"/>
              </a:spcBef>
              <a:spcAft>
                <a:spcPts val="0"/>
              </a:spcAft>
              <a:buClr>
                <a:schemeClr val="dk1"/>
              </a:buClr>
              <a:buSzPts val="1100"/>
              <a:buFont typeface="Arial"/>
              <a:buNone/>
            </a:pPr>
            <a:endParaRPr sz="1100">
              <a:solidFill>
                <a:srgbClr val="231F20"/>
              </a:solidFill>
            </a:endParaRPr>
          </a:p>
          <a:p>
            <a:pPr marL="0" lvl="0" indent="0" algn="l" rtl="0">
              <a:lnSpc>
                <a:spcPct val="90000"/>
              </a:lnSpc>
              <a:spcBef>
                <a:spcPts val="0"/>
              </a:spcBef>
              <a:spcAft>
                <a:spcPts val="0"/>
              </a:spcAft>
              <a:buNone/>
            </a:pPr>
            <a:endParaRPr sz="1100">
              <a:solidFill>
                <a:srgbClr val="231F20"/>
              </a:solidFill>
            </a:endParaRPr>
          </a:p>
        </p:txBody>
      </p:sp>
      <p:sp>
        <p:nvSpPr>
          <p:cNvPr id="277" name="Google Shape;277;g216f124ab0e_3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13e37c0ff6_1_8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g213e37c0ff6_1_8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a:t>As we reach the end of a third year marked by escalating and converging epidemics, broad-scale disruptions to social support systems and care services continue to mount nationwide. Maryland providers echo this national reality, listing mental health concerns as one of the greatest challenges facing their patients in 2022. The importance of comprehensive wrap-around services and point-of-care referral pipelines is clearer than it has been in recent years. Behavioral health assessments should be included as standard parts of regular clinic and primary care visits. Providers need support from regional leaders and local health departments in developing workflows for integrating behavioral health assessments and counseling into regular services. Normalizing mental health care as part of standard health visits will also work to combat stigma, which respondents listed as a significant barrier to care. There is also considerable need for more behavioral health providers at all levels of care, from hospitals, clinics, and primary healthcare settings, health departments, and substance-use treatment facilities. Addressing staff shortages will offer relief to current behavioral health providers experiencing compassion fatigue and burnout.</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Additionally, substance use among people living with HCV, STIs, and/or HIV was identified by respondents as one of topics for which Maryland’s healthcare workforce requires the most training. It was also listed as the number one training need relating to</a:t>
            </a:r>
            <a:endParaRPr/>
          </a:p>
          <a:p>
            <a:pPr marL="0" lvl="0" indent="0" algn="l" rtl="0">
              <a:lnSpc>
                <a:spcPct val="100000"/>
              </a:lnSpc>
              <a:spcBef>
                <a:spcPts val="0"/>
              </a:spcBef>
              <a:spcAft>
                <a:spcPts val="0"/>
              </a:spcAft>
              <a:buSzPts val="1100"/>
              <a:buNone/>
            </a:pPr>
            <a:r>
              <a:rPr lang="en-US"/>
              <a:t>clinical care and treatment. This is true despite the fact that only 6% of respondents work at substance- use treatment facilities, demonstrating that most providers, regardless of type and setting, are encountering challenges relating to substance use. This is also reflective of Maryland’s high drug-related mortality rate (44.6 deaths/100,000 people in 2020) and widespread mental health challenges in the wake of COVID-19. Like mental health care, SUD assessments and care referrals must be integrated into standard healthcare services.</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287" name="Google Shape;287;g213e37c0ff6_1_8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13e37c0ff6_1_9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g213e37c0ff6_1_9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r>
              <a:rPr lang="en-US"/>
              <a:t>The findings of this needs assessment demonstrate that burnout and work-related anxiety and fatigue are some of the greatest challenges currently facing Maryland’s healthcare workforce. It is crucial that organizations and program leaders invest in employee retention. Respondents noted that flexibility and employee autonomy are key to preventing burnout. Additionally, respondents described the importance of employee wellness programs that prioritize helping employees access mental health services and support opportunities for professional development and advancement. In order for their work to be sustainable, healthcare workers say, their employers need to consider their welfare and offer material assistance in the form of training and pay.</a:t>
            </a: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r>
              <a:rPr lang="en-US"/>
              <a:t>Finally, The needs of rural providers are often distinct from those of their urban and suburban counterparts. This is critical to keep in mind when addressing the needs of Maryland’s healthcare workforce, as 75% of the state’s jurisdictions are rural. Like urban/suburban respondents, rural respondents frequently requested training content in areas, such as patient retention, substance use care, and best screening practices. However, rural respondents were </a:t>
            </a:r>
            <a:r>
              <a:rPr lang="en-US" i="1"/>
              <a:t>more</a:t>
            </a:r>
            <a:r>
              <a:rPr lang="en-US"/>
              <a:t> likely to request training in primary care provider engagement, data-to-care surveillance, and service integration. These needs may reflect increased healthcare shortages in rural areas. In fact, workforce shortages are a leading cause of burnout among rural respondents. A significant majority (65%) of rural healthcare workers in Maryland report a lack of behavioral health providers, compared to 55% of urban and suburban workers. Though rural providers overwhelmingly feel that their work is worthwhile, they have considered quitting their job in the last six months more often than their urban/suburban counterparts (55% and 49%, respectively). </a:t>
            </a: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Clr>
                <a:schemeClr val="dk1"/>
              </a:buClr>
              <a:buSzPts val="1100"/>
              <a:buFont typeface="Arial"/>
              <a:buNone/>
            </a:pPr>
            <a:endParaRPr/>
          </a:p>
          <a:p>
            <a:pPr marL="0" lvl="0" indent="0" algn="l" rtl="0">
              <a:lnSpc>
                <a:spcPct val="90000"/>
              </a:lnSpc>
              <a:spcBef>
                <a:spcPts val="1000"/>
              </a:spcBef>
              <a:spcAft>
                <a:spcPts val="0"/>
              </a:spcAft>
              <a:buClr>
                <a:schemeClr val="dk1"/>
              </a:buClr>
              <a:buSzPts val="1100"/>
              <a:buFont typeface="Arial"/>
              <a:buNone/>
            </a:pPr>
            <a:endParaRPr/>
          </a:p>
          <a:p>
            <a:pPr marL="0" lvl="0" indent="0" algn="l" rtl="0">
              <a:lnSpc>
                <a:spcPct val="90000"/>
              </a:lnSpc>
              <a:spcBef>
                <a:spcPts val="1000"/>
              </a:spcBef>
              <a:spcAft>
                <a:spcPts val="0"/>
              </a:spcAft>
              <a:buNone/>
            </a:pPr>
            <a:endParaRPr/>
          </a:p>
        </p:txBody>
      </p:sp>
      <p:sp>
        <p:nvSpPr>
          <p:cNvPr id="296" name="Google Shape;296;g213e37c0ff6_1_9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16f124ab0e_3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216f124ab0e_3_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final question in the assessment asked participants to describe their vision for infectious disease and primary care provision in Maryland, in one word. Participant responses reflect the themes drawn from all the previous data outlined in this report. Some of the most common words submitted by respondents include those shown in this word cloud.</a:t>
            </a:r>
            <a:endParaRPr/>
          </a:p>
        </p:txBody>
      </p:sp>
      <p:sp>
        <p:nvSpPr>
          <p:cNvPr id="305" name="Google Shape;305;g216f124ab0e_3_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13" name="Google Shape;31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13e37c0ff6_1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g213e37c0ff6_1_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114" name="Google Shape;114;g213e37c0ff6_1_9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13e37c0ff6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g213e37c0ff6_1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2100" algn="l" rtl="0">
              <a:lnSpc>
                <a:spcPct val="115000"/>
              </a:lnSpc>
              <a:spcBef>
                <a:spcPts val="1000"/>
              </a:spcBef>
              <a:spcAft>
                <a:spcPts val="0"/>
              </a:spcAft>
              <a:buClr>
                <a:schemeClr val="dk1"/>
              </a:buClr>
              <a:buSzPts val="1000"/>
              <a:buFont typeface="Noto Sans"/>
              <a:buChar char="▪"/>
            </a:pPr>
            <a:r>
              <a:rPr lang="en-US" sz="1000">
                <a:highlight>
                  <a:srgbClr val="FFFFFF"/>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In 2020, Maryland ranked 12th among states and territories in adult/adolescent HIV diagnosis rates (per 100,000)</a:t>
            </a:r>
            <a:endParaRPr sz="1000"/>
          </a:p>
          <a:p>
            <a:pPr marL="457200" lvl="0" indent="-292100" algn="l" rtl="0">
              <a:lnSpc>
                <a:spcPct val="115000"/>
              </a:lnSpc>
              <a:spcBef>
                <a:spcPts val="1000"/>
              </a:spcBef>
              <a:spcAft>
                <a:spcPts val="0"/>
              </a:spcAft>
              <a:buClr>
                <a:schemeClr val="dk1"/>
              </a:buClr>
              <a:buSzPts val="1000"/>
              <a:buFont typeface="Noto Sans"/>
              <a:buChar char="▪"/>
            </a:pPr>
            <a:r>
              <a:rPr lang="en-US" sz="1000"/>
              <a:t>An estimated 9.2% (3,400) of PLWH are unaware of their HIV status in Maryland</a:t>
            </a:r>
            <a:endParaRPr sz="1000"/>
          </a:p>
          <a:p>
            <a:pPr marL="457200" lvl="0" indent="-292100" algn="l" rtl="0">
              <a:lnSpc>
                <a:spcPct val="115000"/>
              </a:lnSpc>
              <a:spcBef>
                <a:spcPts val="1000"/>
              </a:spcBef>
              <a:spcAft>
                <a:spcPts val="0"/>
              </a:spcAft>
              <a:buClr>
                <a:schemeClr val="dk1"/>
              </a:buClr>
              <a:buSzPts val="1000"/>
              <a:buFont typeface="Noto Sans"/>
              <a:buChar char="▪"/>
            </a:pPr>
            <a:r>
              <a:rPr lang="en-US" sz="1000"/>
              <a:t>With a drug-related mortality rate of 44.6 deaths per 100,000 people, Maryland ranked 6th in the country in 2020 for drug-overdose mortality</a:t>
            </a:r>
            <a:r>
              <a:rPr lang="en-US" sz="1000">
                <a:latin typeface="Arial"/>
                <a:ea typeface="Arial"/>
                <a:cs typeface="Arial"/>
                <a:sym typeface="Arial"/>
              </a:rPr>
              <a:t>				</a:t>
            </a:r>
            <a:endParaRPr sz="1000"/>
          </a:p>
        </p:txBody>
      </p:sp>
      <p:sp>
        <p:nvSpPr>
          <p:cNvPr id="122" name="Google Shape;122;g213e37c0ff6_1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13e37c0ff6_1_4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213e37c0ff6_1_4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year’s survey was developed using lessons learned from training evaluations as well as the findings from the 2021 Alive! Maryland Assessment, which reflected high levels of pandemic-related burnout and a need for more coordinated medical and community-based services.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This year, Alive! Maryland  sought to further quantify and qualify the infectious disease and primary care workforce by asking survey questions relating to the following topics:</a:t>
            </a:r>
            <a:endParaRPr/>
          </a:p>
          <a:p>
            <a:pPr marL="457200" lvl="0" indent="-317500" algn="l" rtl="0">
              <a:lnSpc>
                <a:spcPct val="100000"/>
              </a:lnSpc>
              <a:spcBef>
                <a:spcPts val="0"/>
              </a:spcBef>
              <a:spcAft>
                <a:spcPts val="0"/>
              </a:spcAft>
              <a:buSzPts val="1400"/>
              <a:buChar char="●"/>
            </a:pPr>
            <a:r>
              <a:rPr lang="en-US"/>
              <a:t>Organizational background</a:t>
            </a:r>
            <a:endParaRPr/>
          </a:p>
          <a:p>
            <a:pPr marL="457200" lvl="0" indent="-317500" algn="l" rtl="0">
              <a:lnSpc>
                <a:spcPct val="100000"/>
              </a:lnSpc>
              <a:spcBef>
                <a:spcPts val="0"/>
              </a:spcBef>
              <a:spcAft>
                <a:spcPts val="0"/>
              </a:spcAft>
              <a:buSzPts val="1400"/>
              <a:buChar char="●"/>
            </a:pPr>
            <a:r>
              <a:rPr lang="en-US"/>
              <a:t>Individual/Professional background</a:t>
            </a:r>
            <a:endParaRPr/>
          </a:p>
          <a:p>
            <a:pPr marL="457200" lvl="0" indent="-317500" algn="l" rtl="0">
              <a:lnSpc>
                <a:spcPct val="100000"/>
              </a:lnSpc>
              <a:spcBef>
                <a:spcPts val="0"/>
              </a:spcBef>
              <a:spcAft>
                <a:spcPts val="0"/>
              </a:spcAft>
              <a:buSzPts val="1400"/>
              <a:buChar char="●"/>
            </a:pPr>
            <a:r>
              <a:rPr lang="en-US"/>
              <a:t>Client and patient engagement</a:t>
            </a:r>
            <a:endParaRPr/>
          </a:p>
          <a:p>
            <a:pPr marL="457200" lvl="0" indent="-317500" algn="l" rtl="0">
              <a:lnSpc>
                <a:spcPct val="100000"/>
              </a:lnSpc>
              <a:spcBef>
                <a:spcPts val="0"/>
              </a:spcBef>
              <a:spcAft>
                <a:spcPts val="0"/>
              </a:spcAft>
              <a:buSzPts val="1400"/>
              <a:buChar char="●"/>
            </a:pPr>
            <a:r>
              <a:rPr lang="en-US"/>
              <a:t>Continuity of program services and service utilization</a:t>
            </a:r>
            <a:endParaRPr/>
          </a:p>
          <a:p>
            <a:pPr marL="457200" lvl="0" indent="-317500" algn="l" rtl="0">
              <a:lnSpc>
                <a:spcPct val="100000"/>
              </a:lnSpc>
              <a:spcBef>
                <a:spcPts val="0"/>
              </a:spcBef>
              <a:spcAft>
                <a:spcPts val="0"/>
              </a:spcAft>
              <a:buSzPts val="1400"/>
              <a:buChar char="●"/>
            </a:pPr>
            <a:r>
              <a:rPr lang="en-US"/>
              <a:t>Workforce burnout and retention</a:t>
            </a:r>
            <a:endParaRPr/>
          </a:p>
          <a:p>
            <a:pPr marL="457200" lvl="0" indent="-317500" algn="l" rtl="0">
              <a:lnSpc>
                <a:spcPct val="100000"/>
              </a:lnSpc>
              <a:spcBef>
                <a:spcPts val="0"/>
              </a:spcBef>
              <a:spcAft>
                <a:spcPts val="0"/>
              </a:spcAft>
              <a:buSzPts val="1400"/>
              <a:buChar char="●"/>
            </a:pPr>
            <a:r>
              <a:rPr lang="en-US"/>
              <a:t>Community Health Workers</a:t>
            </a:r>
            <a:endParaRPr/>
          </a:p>
          <a:p>
            <a:pPr marL="457200" lvl="0" indent="-317500" algn="l" rtl="0">
              <a:lnSpc>
                <a:spcPct val="100000"/>
              </a:lnSpc>
              <a:spcBef>
                <a:spcPts val="0"/>
              </a:spcBef>
              <a:spcAft>
                <a:spcPts val="0"/>
              </a:spcAft>
              <a:buSzPts val="1400"/>
              <a:buChar char="●"/>
            </a:pPr>
            <a:r>
              <a:rPr lang="en-US"/>
              <a:t>Technical assistance needs</a:t>
            </a:r>
            <a:endParaRPr/>
          </a:p>
        </p:txBody>
      </p:sp>
      <p:sp>
        <p:nvSpPr>
          <p:cNvPr id="130" name="Google Shape;130;g213e37c0ff6_1_4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13e37c0ff6_1_5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13e37c0ff6_1_5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This needs assessment was conducted from October to December of 2022, utilizing an online survey hosted on Research Electronic Data Capture (REDCap), a secure web application for building and managing online surveys and databases.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t>HealthHIV, in collaboration with MDH, conducted outreach using a sampling approach that ensures representation from across the state.</a:t>
            </a:r>
            <a:endParaRPr/>
          </a:p>
          <a:p>
            <a:pPr marL="0" lvl="0" indent="0" algn="l" rtl="0">
              <a:spcBef>
                <a:spcPts val="0"/>
              </a:spcBef>
              <a:spcAft>
                <a:spcPts val="0"/>
              </a:spcAft>
              <a:buNone/>
            </a:pPr>
            <a:r>
              <a:rPr lang="en-US"/>
              <a:t>Eligible participants were defined as adult clinical and non-clinical health care providers who work in the field of infectious disease and/or primary care in the state of Maryland.</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t>The survey closed in late December with 306 responses.</a:t>
            </a:r>
            <a:endParaRPr/>
          </a:p>
          <a:p>
            <a:pPr marL="0" lvl="0" indent="0" algn="l" rtl="0">
              <a:spcBef>
                <a:spcPts val="0"/>
              </a:spcBef>
              <a:spcAft>
                <a:spcPts val="0"/>
              </a:spcAft>
              <a:buNone/>
            </a:pPr>
            <a:endParaRPr/>
          </a:p>
        </p:txBody>
      </p:sp>
      <p:sp>
        <p:nvSpPr>
          <p:cNvPr id="139" name="Google Shape;139;g213e37c0ff6_1_5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16f124ab0e_3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16f124ab0e_3_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US">
                <a:solidFill>
                  <a:srgbClr val="231F20"/>
                </a:solidFill>
              </a:rPr>
              <a:t>To begin the needs assessment, respondents were asked to describe the current state of infectious and primary care in Maryland in one word. Respondents answered along a continuum from </a:t>
            </a:r>
            <a:r>
              <a:rPr lang="en-US" i="1">
                <a:solidFill>
                  <a:srgbClr val="231F20"/>
                </a:solidFill>
              </a:rPr>
              <a:t>lacking </a:t>
            </a:r>
            <a:r>
              <a:rPr lang="en-US">
                <a:solidFill>
                  <a:srgbClr val="231F20"/>
                </a:solidFill>
              </a:rPr>
              <a:t>to </a:t>
            </a:r>
            <a:r>
              <a:rPr lang="en-US" i="1">
                <a:solidFill>
                  <a:srgbClr val="231F20"/>
                </a:solidFill>
              </a:rPr>
              <a:t>promising</a:t>
            </a:r>
            <a:r>
              <a:rPr lang="en-US">
                <a:solidFill>
                  <a:srgbClr val="231F20"/>
                </a:solidFill>
              </a:rPr>
              <a:t>, signifying that providers are reporting a vast range of experiences.  </a:t>
            </a:r>
            <a:endParaRPr/>
          </a:p>
        </p:txBody>
      </p:sp>
      <p:sp>
        <p:nvSpPr>
          <p:cNvPr id="147" name="Google Shape;147;g216f124ab0e_3_8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f5a1917146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1f5a1917146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survey included respondents from all 24 jurisdictions in Maryland, primarily from Baltimore City (22%), Prince George’s County (13%) and Baltimore County (9%). 18% of respondents work for organizations located in rural areas of the state.</a:t>
            </a:r>
            <a:endParaRPr/>
          </a:p>
        </p:txBody>
      </p:sp>
      <p:sp>
        <p:nvSpPr>
          <p:cNvPr id="154" name="Google Shape;154;g1f5a1917146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16da4054de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216da4054de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Almost half of respondents were 45 to 64 years old (49%). Out of the 306 total respondents, 53% identified as White and 38% identified as Black/African-American; 11% identified as Hispanic or Latino/a/x. More than three-fourths identified as woman/female.</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164" name="Google Shape;164;g216da4054de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FFFFF"/>
        </a:solidFill>
        <a:effectLst/>
      </p:bgPr>
    </p:bg>
    <p:spTree>
      <p:nvGrpSpPr>
        <p:cNvPr id="1" name="Shape 14"/>
        <p:cNvGrpSpPr/>
        <p:nvPr/>
      </p:nvGrpSpPr>
      <p:grpSpPr>
        <a:xfrm>
          <a:off x="0" y="0"/>
          <a:ext cx="0" cy="0"/>
          <a:chOff x="0" y="0"/>
          <a:chExt cx="0" cy="0"/>
        </a:xfrm>
      </p:grpSpPr>
      <p:pic>
        <p:nvPicPr>
          <p:cNvPr id="15" name="Google Shape;15;p19"/>
          <p:cNvPicPr preferRelativeResize="0"/>
          <p:nvPr/>
        </p:nvPicPr>
        <p:blipFill rotWithShape="1">
          <a:blip r:embed="rId2">
            <a:alphaModFix/>
          </a:blip>
          <a:srcRect/>
          <a:stretch/>
        </p:blipFill>
        <p:spPr>
          <a:xfrm>
            <a:off x="0" y="0"/>
            <a:ext cx="12192000" cy="3048000"/>
          </a:xfrm>
          <a:prstGeom prst="rect">
            <a:avLst/>
          </a:prstGeom>
          <a:noFill/>
          <a:ln>
            <a:noFill/>
          </a:ln>
        </p:spPr>
      </p:pic>
      <p:sp>
        <p:nvSpPr>
          <p:cNvPr id="16" name="Google Shape;16;p19"/>
          <p:cNvSpPr txBox="1">
            <a:spLocks noGrp="1"/>
          </p:cNvSpPr>
          <p:nvPr>
            <p:ph type="ctrTitle"/>
          </p:nvPr>
        </p:nvSpPr>
        <p:spPr>
          <a:xfrm>
            <a:off x="3581400" y="1636765"/>
            <a:ext cx="7436005" cy="238760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6000"/>
              <a:buFont typeface="Montserrat"/>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3581400" y="3919538"/>
            <a:ext cx="7436005" cy="881062"/>
          </a:xfrm>
          <a:prstGeom prst="rect">
            <a:avLst/>
          </a:prstGeom>
          <a:noFill/>
          <a:ln>
            <a:noFill/>
          </a:ln>
        </p:spPr>
        <p:txBody>
          <a:bodyPr spcFirstLastPara="1" wrap="square" lIns="0" tIns="45700" rIns="0" bIns="45700" anchor="t" anchorCtr="0">
            <a:normAutofit/>
          </a:bodyPr>
          <a:lstStyle>
            <a:lvl1pPr lvl="0" algn="l">
              <a:lnSpc>
                <a:spcPct val="80000"/>
              </a:lnSpc>
              <a:spcBef>
                <a:spcPts val="1000"/>
              </a:spcBef>
              <a:spcAft>
                <a:spcPts val="0"/>
              </a:spcAft>
              <a:buSzPts val="3200"/>
              <a:buNone/>
              <a:defRPr sz="3200" b="0" i="1">
                <a:latin typeface="EB Garamond"/>
                <a:ea typeface="EB Garamond"/>
                <a:cs typeface="EB Garamond"/>
                <a:sym typeface="EB Garamond"/>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8" name="Google Shape;18;p19"/>
          <p:cNvPicPr preferRelativeResize="0"/>
          <p:nvPr/>
        </p:nvPicPr>
        <p:blipFill rotWithShape="1">
          <a:blip r:embed="rId3">
            <a:alphaModFix/>
          </a:blip>
          <a:srcRect/>
          <a:stretch/>
        </p:blipFill>
        <p:spPr>
          <a:xfrm>
            <a:off x="0" y="4800600"/>
            <a:ext cx="3581400" cy="228493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Slide">
  <p:cSld name="3_Title Slide">
    <p:bg>
      <p:bgPr>
        <a:blipFill>
          <a:blip r:embed="rId2">
            <a:alphaModFix amt="25000"/>
          </a:blip>
          <a:stretch>
            <a:fillRect/>
          </a:stretch>
        </a:blipFill>
        <a:effectLst/>
      </p:bgPr>
    </p:bg>
    <p:spTree>
      <p:nvGrpSpPr>
        <p:cNvPr id="1" name="Shape 65"/>
        <p:cNvGrpSpPr/>
        <p:nvPr/>
      </p:nvGrpSpPr>
      <p:grpSpPr>
        <a:xfrm>
          <a:off x="0" y="0"/>
          <a:ext cx="0" cy="0"/>
          <a:chOff x="0" y="0"/>
          <a:chExt cx="0" cy="0"/>
        </a:xfrm>
      </p:grpSpPr>
      <p:pic>
        <p:nvPicPr>
          <p:cNvPr id="66" name="Google Shape;66;p26"/>
          <p:cNvPicPr preferRelativeResize="0"/>
          <p:nvPr/>
        </p:nvPicPr>
        <p:blipFill rotWithShape="1">
          <a:blip r:embed="rId3">
            <a:alphaModFix/>
          </a:blip>
          <a:srcRect/>
          <a:stretch/>
        </p:blipFill>
        <p:spPr>
          <a:xfrm>
            <a:off x="0" y="0"/>
            <a:ext cx="12192000" cy="3048000"/>
          </a:xfrm>
          <a:prstGeom prst="rect">
            <a:avLst/>
          </a:prstGeom>
          <a:noFill/>
          <a:ln>
            <a:noFill/>
          </a:ln>
        </p:spPr>
      </p:pic>
      <p:sp>
        <p:nvSpPr>
          <p:cNvPr id="67" name="Google Shape;67;p26"/>
          <p:cNvSpPr txBox="1">
            <a:spLocks noGrp="1"/>
          </p:cNvSpPr>
          <p:nvPr>
            <p:ph type="ctrTitle"/>
          </p:nvPr>
        </p:nvSpPr>
        <p:spPr>
          <a:xfrm>
            <a:off x="3581400" y="1636765"/>
            <a:ext cx="7402551" cy="238760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6000"/>
              <a:buFont typeface="Montserrat"/>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6"/>
          <p:cNvSpPr txBox="1">
            <a:spLocks noGrp="1"/>
          </p:cNvSpPr>
          <p:nvPr>
            <p:ph type="subTitle" idx="1"/>
          </p:nvPr>
        </p:nvSpPr>
        <p:spPr>
          <a:xfrm>
            <a:off x="3581400" y="3919538"/>
            <a:ext cx="7402551" cy="881062"/>
          </a:xfrm>
          <a:prstGeom prst="rect">
            <a:avLst/>
          </a:prstGeom>
          <a:noFill/>
          <a:ln>
            <a:noFill/>
          </a:ln>
        </p:spPr>
        <p:txBody>
          <a:bodyPr spcFirstLastPara="1" wrap="square" lIns="0" tIns="45700" rIns="0" bIns="45700" anchor="t" anchorCtr="0">
            <a:normAutofit/>
          </a:bodyPr>
          <a:lstStyle>
            <a:lvl1pPr lvl="0" algn="l">
              <a:lnSpc>
                <a:spcPct val="80000"/>
              </a:lnSpc>
              <a:spcBef>
                <a:spcPts val="1000"/>
              </a:spcBef>
              <a:spcAft>
                <a:spcPts val="0"/>
              </a:spcAft>
              <a:buSzPts val="3200"/>
              <a:buNone/>
              <a:defRPr sz="3200" b="0" i="1">
                <a:latin typeface="EB Garamond"/>
                <a:ea typeface="EB Garamond"/>
                <a:cs typeface="EB Garamond"/>
                <a:sym typeface="EB Garamond"/>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69" name="Google Shape;69;p26"/>
          <p:cNvPicPr preferRelativeResize="0"/>
          <p:nvPr/>
        </p:nvPicPr>
        <p:blipFill rotWithShape="1">
          <a:blip r:embed="rId4">
            <a:alphaModFix/>
          </a:blip>
          <a:srcRect/>
          <a:stretch/>
        </p:blipFill>
        <p:spPr>
          <a:xfrm>
            <a:off x="0" y="4800600"/>
            <a:ext cx="3581400" cy="228493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0"/>
        <p:cNvGrpSpPr/>
        <p:nvPr/>
      </p:nvGrpSpPr>
      <p:grpSpPr>
        <a:xfrm>
          <a:off x="0" y="0"/>
          <a:ext cx="0" cy="0"/>
          <a:chOff x="0" y="0"/>
          <a:chExt cx="0" cy="0"/>
        </a:xfrm>
      </p:grpSpPr>
      <p:sp>
        <p:nvSpPr>
          <p:cNvPr id="71" name="Google Shape;71;p27"/>
          <p:cNvSpPr txBox="1">
            <a:spLocks noGrp="1"/>
          </p:cNvSpPr>
          <p:nvPr>
            <p:ph type="title"/>
          </p:nvPr>
        </p:nvSpPr>
        <p:spPr>
          <a:xfrm>
            <a:off x="2362200" y="609600"/>
            <a:ext cx="7924800" cy="243840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5200"/>
              <a:buFont typeface="Montserrat"/>
              <a:buNone/>
              <a:defRPr sz="5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7"/>
          <p:cNvSpPr txBox="1">
            <a:spLocks noGrp="1"/>
          </p:cNvSpPr>
          <p:nvPr>
            <p:ph type="body" idx="1"/>
          </p:nvPr>
        </p:nvSpPr>
        <p:spPr>
          <a:xfrm>
            <a:off x="2362200" y="3352800"/>
            <a:ext cx="8985250" cy="1905000"/>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SzPts val="3200"/>
              <a:buNone/>
              <a:defRPr sz="3200" b="0" i="1">
                <a:solidFill>
                  <a:schemeClr val="dk1"/>
                </a:solidFill>
                <a:latin typeface="EB Garamond"/>
                <a:ea typeface="EB Garamond"/>
                <a:cs typeface="EB Garamond"/>
                <a:sym typeface="EB Garamond"/>
              </a:defRPr>
            </a:lvl1pPr>
            <a:lvl2pPr marL="914400" lvl="1" indent="-228600" algn="l">
              <a:lnSpc>
                <a:spcPct val="90000"/>
              </a:lnSpc>
              <a:spcBef>
                <a:spcPts val="500"/>
              </a:spcBef>
              <a:spcAft>
                <a:spcPts val="0"/>
              </a:spcAft>
              <a:buSzPts val="2000"/>
              <a:buNone/>
              <a:defRPr sz="2000">
                <a:solidFill>
                  <a:srgbClr val="8A8A8A"/>
                </a:solidFill>
              </a:defRPr>
            </a:lvl2pPr>
            <a:lvl3pPr marL="1371600" lvl="2" indent="-228600" algn="l">
              <a:lnSpc>
                <a:spcPct val="90000"/>
              </a:lnSpc>
              <a:spcBef>
                <a:spcPts val="500"/>
              </a:spcBef>
              <a:spcAft>
                <a:spcPts val="0"/>
              </a:spcAft>
              <a:buClr>
                <a:srgbClr val="8A8A8A"/>
              </a:buClr>
              <a:buSzPts val="1800"/>
              <a:buNone/>
              <a:defRPr sz="1800">
                <a:solidFill>
                  <a:srgbClr val="8A8A8A"/>
                </a:solidFill>
              </a:defRPr>
            </a:lvl3pPr>
            <a:lvl4pPr marL="1828800" lvl="3" indent="-228600" algn="l">
              <a:lnSpc>
                <a:spcPct val="90000"/>
              </a:lnSpc>
              <a:spcBef>
                <a:spcPts val="500"/>
              </a:spcBef>
              <a:spcAft>
                <a:spcPts val="0"/>
              </a:spcAft>
              <a:buClr>
                <a:srgbClr val="8A8A8A"/>
              </a:buClr>
              <a:buSzPts val="1600"/>
              <a:buNone/>
              <a:defRPr sz="1600">
                <a:solidFill>
                  <a:srgbClr val="8A8A8A"/>
                </a:solidFill>
              </a:defRPr>
            </a:lvl4pPr>
            <a:lvl5pPr marL="2286000" lvl="4" indent="-228600" algn="l">
              <a:lnSpc>
                <a:spcPct val="90000"/>
              </a:lnSpc>
              <a:spcBef>
                <a:spcPts val="500"/>
              </a:spcBef>
              <a:spcAft>
                <a:spcPts val="0"/>
              </a:spcAft>
              <a:buClr>
                <a:srgbClr val="8A8A8A"/>
              </a:buClr>
              <a:buSzPts val="1600"/>
              <a:buNone/>
              <a:defRPr sz="1600">
                <a:solidFill>
                  <a:srgbClr val="8A8A8A"/>
                </a:solidFill>
              </a:defRPr>
            </a:lvl5pPr>
            <a:lvl6pPr marL="2743200" lvl="5" indent="-228600" algn="l">
              <a:lnSpc>
                <a:spcPct val="90000"/>
              </a:lnSpc>
              <a:spcBef>
                <a:spcPts val="500"/>
              </a:spcBef>
              <a:spcAft>
                <a:spcPts val="0"/>
              </a:spcAft>
              <a:buClr>
                <a:srgbClr val="8A8A8A"/>
              </a:buClr>
              <a:buSzPts val="1600"/>
              <a:buNone/>
              <a:defRPr sz="1600">
                <a:solidFill>
                  <a:srgbClr val="8A8A8A"/>
                </a:solidFill>
              </a:defRPr>
            </a:lvl6pPr>
            <a:lvl7pPr marL="3200400" lvl="6" indent="-228600" algn="l">
              <a:lnSpc>
                <a:spcPct val="90000"/>
              </a:lnSpc>
              <a:spcBef>
                <a:spcPts val="500"/>
              </a:spcBef>
              <a:spcAft>
                <a:spcPts val="0"/>
              </a:spcAft>
              <a:buClr>
                <a:srgbClr val="8A8A8A"/>
              </a:buClr>
              <a:buSzPts val="1600"/>
              <a:buNone/>
              <a:defRPr sz="1600">
                <a:solidFill>
                  <a:srgbClr val="8A8A8A"/>
                </a:solidFill>
              </a:defRPr>
            </a:lvl7pPr>
            <a:lvl8pPr marL="3657600" lvl="7" indent="-228600" algn="l">
              <a:lnSpc>
                <a:spcPct val="90000"/>
              </a:lnSpc>
              <a:spcBef>
                <a:spcPts val="500"/>
              </a:spcBef>
              <a:spcAft>
                <a:spcPts val="0"/>
              </a:spcAft>
              <a:buClr>
                <a:srgbClr val="8A8A8A"/>
              </a:buClr>
              <a:buSzPts val="1600"/>
              <a:buNone/>
              <a:defRPr sz="1600">
                <a:solidFill>
                  <a:srgbClr val="8A8A8A"/>
                </a:solidFill>
              </a:defRPr>
            </a:lvl8pPr>
            <a:lvl9pPr marL="4114800" lvl="8" indent="-228600" algn="l">
              <a:lnSpc>
                <a:spcPct val="90000"/>
              </a:lnSpc>
              <a:spcBef>
                <a:spcPts val="500"/>
              </a:spcBef>
              <a:spcAft>
                <a:spcPts val="0"/>
              </a:spcAft>
              <a:buClr>
                <a:srgbClr val="8A8A8A"/>
              </a:buClr>
              <a:buSzPts val="1600"/>
              <a:buNone/>
              <a:defRPr sz="1600">
                <a:solidFill>
                  <a:srgbClr val="8A8A8A"/>
                </a:solidFill>
              </a:defRPr>
            </a:lvl9pPr>
          </a:lstStyle>
          <a:p>
            <a:endParaRPr/>
          </a:p>
        </p:txBody>
      </p:sp>
      <p:pic>
        <p:nvPicPr>
          <p:cNvPr id="73" name="Google Shape;73;p27"/>
          <p:cNvPicPr preferRelativeResize="0"/>
          <p:nvPr/>
        </p:nvPicPr>
        <p:blipFill rotWithShape="1">
          <a:blip r:embed="rId2">
            <a:alphaModFix/>
          </a:blip>
          <a:srcRect/>
          <a:stretch/>
        </p:blipFill>
        <p:spPr>
          <a:xfrm>
            <a:off x="10515600" y="152400"/>
            <a:ext cx="1515474" cy="1371600"/>
          </a:xfrm>
          <a:prstGeom prst="rect">
            <a:avLst/>
          </a:prstGeom>
          <a:noFill/>
          <a:ln>
            <a:noFill/>
          </a:ln>
        </p:spPr>
      </p:pic>
      <p:sp>
        <p:nvSpPr>
          <p:cNvPr id="74" name="Google Shape;74;p27"/>
          <p:cNvSpPr/>
          <p:nvPr/>
        </p:nvSpPr>
        <p:spPr>
          <a:xfrm>
            <a:off x="0" y="6426200"/>
            <a:ext cx="12192000" cy="457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pic>
        <p:nvPicPr>
          <p:cNvPr id="75" name="Google Shape;75;p27"/>
          <p:cNvPicPr preferRelativeResize="0"/>
          <p:nvPr/>
        </p:nvPicPr>
        <p:blipFill rotWithShape="1">
          <a:blip r:embed="rId3">
            <a:alphaModFix/>
          </a:blip>
          <a:srcRect/>
          <a:stretch/>
        </p:blipFill>
        <p:spPr>
          <a:xfrm>
            <a:off x="3992206" y="6494780"/>
            <a:ext cx="4207587" cy="32004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chemeClr val="accent1">
            <a:alpha val="72549"/>
          </a:schemeClr>
        </a:solidFill>
        <a:effectLst/>
      </p:bgPr>
    </p:bg>
    <p:spTree>
      <p:nvGrpSpPr>
        <p:cNvPr id="1" name="Shape 76"/>
        <p:cNvGrpSpPr/>
        <p:nvPr/>
      </p:nvGrpSpPr>
      <p:grpSpPr>
        <a:xfrm>
          <a:off x="0" y="0"/>
          <a:ext cx="0" cy="0"/>
          <a:chOff x="0" y="0"/>
          <a:chExt cx="0" cy="0"/>
        </a:xfrm>
      </p:grpSpPr>
      <p:sp>
        <p:nvSpPr>
          <p:cNvPr id="77" name="Google Shape;77;p28"/>
          <p:cNvSpPr/>
          <p:nvPr/>
        </p:nvSpPr>
        <p:spPr>
          <a:xfrm>
            <a:off x="0" y="6426200"/>
            <a:ext cx="12192000" cy="457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78" name="Google Shape;78;p28"/>
          <p:cNvSpPr txBox="1">
            <a:spLocks noGrp="1"/>
          </p:cNvSpPr>
          <p:nvPr>
            <p:ph type="title"/>
          </p:nvPr>
        </p:nvSpPr>
        <p:spPr>
          <a:xfrm>
            <a:off x="2362200" y="609600"/>
            <a:ext cx="7924800" cy="243840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5200"/>
              <a:buFont typeface="Montserrat"/>
              <a:buNone/>
              <a:defRPr sz="5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8"/>
          <p:cNvSpPr txBox="1">
            <a:spLocks noGrp="1"/>
          </p:cNvSpPr>
          <p:nvPr>
            <p:ph type="body" idx="1"/>
          </p:nvPr>
        </p:nvSpPr>
        <p:spPr>
          <a:xfrm>
            <a:off x="2362200" y="3352800"/>
            <a:ext cx="8985250" cy="1905000"/>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SzPts val="3200"/>
              <a:buNone/>
              <a:defRPr sz="3200" b="0" i="1">
                <a:solidFill>
                  <a:schemeClr val="dk1"/>
                </a:solidFill>
                <a:latin typeface="EB Garamond"/>
                <a:ea typeface="EB Garamond"/>
                <a:cs typeface="EB Garamond"/>
                <a:sym typeface="EB Garamond"/>
              </a:defRPr>
            </a:lvl1pPr>
            <a:lvl2pPr marL="914400" lvl="1" indent="-228600" algn="l">
              <a:lnSpc>
                <a:spcPct val="90000"/>
              </a:lnSpc>
              <a:spcBef>
                <a:spcPts val="500"/>
              </a:spcBef>
              <a:spcAft>
                <a:spcPts val="0"/>
              </a:spcAft>
              <a:buSzPts val="2000"/>
              <a:buNone/>
              <a:defRPr sz="2000">
                <a:solidFill>
                  <a:srgbClr val="8A8A8A"/>
                </a:solidFill>
              </a:defRPr>
            </a:lvl2pPr>
            <a:lvl3pPr marL="1371600" lvl="2" indent="-228600" algn="l">
              <a:lnSpc>
                <a:spcPct val="90000"/>
              </a:lnSpc>
              <a:spcBef>
                <a:spcPts val="500"/>
              </a:spcBef>
              <a:spcAft>
                <a:spcPts val="0"/>
              </a:spcAft>
              <a:buClr>
                <a:srgbClr val="8A8A8A"/>
              </a:buClr>
              <a:buSzPts val="1800"/>
              <a:buNone/>
              <a:defRPr sz="1800">
                <a:solidFill>
                  <a:srgbClr val="8A8A8A"/>
                </a:solidFill>
              </a:defRPr>
            </a:lvl3pPr>
            <a:lvl4pPr marL="1828800" lvl="3" indent="-228600" algn="l">
              <a:lnSpc>
                <a:spcPct val="90000"/>
              </a:lnSpc>
              <a:spcBef>
                <a:spcPts val="500"/>
              </a:spcBef>
              <a:spcAft>
                <a:spcPts val="0"/>
              </a:spcAft>
              <a:buClr>
                <a:srgbClr val="8A8A8A"/>
              </a:buClr>
              <a:buSzPts val="1600"/>
              <a:buNone/>
              <a:defRPr sz="1600">
                <a:solidFill>
                  <a:srgbClr val="8A8A8A"/>
                </a:solidFill>
              </a:defRPr>
            </a:lvl4pPr>
            <a:lvl5pPr marL="2286000" lvl="4" indent="-228600" algn="l">
              <a:lnSpc>
                <a:spcPct val="90000"/>
              </a:lnSpc>
              <a:spcBef>
                <a:spcPts val="500"/>
              </a:spcBef>
              <a:spcAft>
                <a:spcPts val="0"/>
              </a:spcAft>
              <a:buClr>
                <a:srgbClr val="8A8A8A"/>
              </a:buClr>
              <a:buSzPts val="1600"/>
              <a:buNone/>
              <a:defRPr sz="1600">
                <a:solidFill>
                  <a:srgbClr val="8A8A8A"/>
                </a:solidFill>
              </a:defRPr>
            </a:lvl5pPr>
            <a:lvl6pPr marL="2743200" lvl="5" indent="-228600" algn="l">
              <a:lnSpc>
                <a:spcPct val="90000"/>
              </a:lnSpc>
              <a:spcBef>
                <a:spcPts val="500"/>
              </a:spcBef>
              <a:spcAft>
                <a:spcPts val="0"/>
              </a:spcAft>
              <a:buClr>
                <a:srgbClr val="8A8A8A"/>
              </a:buClr>
              <a:buSzPts val="1600"/>
              <a:buNone/>
              <a:defRPr sz="1600">
                <a:solidFill>
                  <a:srgbClr val="8A8A8A"/>
                </a:solidFill>
              </a:defRPr>
            </a:lvl6pPr>
            <a:lvl7pPr marL="3200400" lvl="6" indent="-228600" algn="l">
              <a:lnSpc>
                <a:spcPct val="90000"/>
              </a:lnSpc>
              <a:spcBef>
                <a:spcPts val="500"/>
              </a:spcBef>
              <a:spcAft>
                <a:spcPts val="0"/>
              </a:spcAft>
              <a:buClr>
                <a:srgbClr val="8A8A8A"/>
              </a:buClr>
              <a:buSzPts val="1600"/>
              <a:buNone/>
              <a:defRPr sz="1600">
                <a:solidFill>
                  <a:srgbClr val="8A8A8A"/>
                </a:solidFill>
              </a:defRPr>
            </a:lvl7pPr>
            <a:lvl8pPr marL="3657600" lvl="7" indent="-228600" algn="l">
              <a:lnSpc>
                <a:spcPct val="90000"/>
              </a:lnSpc>
              <a:spcBef>
                <a:spcPts val="500"/>
              </a:spcBef>
              <a:spcAft>
                <a:spcPts val="0"/>
              </a:spcAft>
              <a:buClr>
                <a:srgbClr val="8A8A8A"/>
              </a:buClr>
              <a:buSzPts val="1600"/>
              <a:buNone/>
              <a:defRPr sz="1600">
                <a:solidFill>
                  <a:srgbClr val="8A8A8A"/>
                </a:solidFill>
              </a:defRPr>
            </a:lvl8pPr>
            <a:lvl9pPr marL="4114800" lvl="8" indent="-228600" algn="l">
              <a:lnSpc>
                <a:spcPct val="90000"/>
              </a:lnSpc>
              <a:spcBef>
                <a:spcPts val="500"/>
              </a:spcBef>
              <a:spcAft>
                <a:spcPts val="0"/>
              </a:spcAft>
              <a:buClr>
                <a:srgbClr val="8A8A8A"/>
              </a:buClr>
              <a:buSzPts val="1600"/>
              <a:buNone/>
              <a:defRPr sz="1600">
                <a:solidFill>
                  <a:srgbClr val="8A8A8A"/>
                </a:solidFill>
              </a:defRPr>
            </a:lvl9pPr>
          </a:lstStyle>
          <a:p>
            <a:endParaRPr/>
          </a:p>
        </p:txBody>
      </p:sp>
      <p:pic>
        <p:nvPicPr>
          <p:cNvPr id="80" name="Google Shape;80;p28"/>
          <p:cNvPicPr preferRelativeResize="0"/>
          <p:nvPr/>
        </p:nvPicPr>
        <p:blipFill rotWithShape="1">
          <a:blip r:embed="rId2">
            <a:alphaModFix/>
          </a:blip>
          <a:srcRect/>
          <a:stretch/>
        </p:blipFill>
        <p:spPr>
          <a:xfrm>
            <a:off x="10515600" y="152400"/>
            <a:ext cx="1515474" cy="1371600"/>
          </a:xfrm>
          <a:prstGeom prst="rect">
            <a:avLst/>
          </a:prstGeom>
          <a:noFill/>
          <a:ln>
            <a:noFill/>
          </a:ln>
        </p:spPr>
      </p:pic>
      <p:pic>
        <p:nvPicPr>
          <p:cNvPr id="81" name="Google Shape;81;p28"/>
          <p:cNvPicPr preferRelativeResize="0"/>
          <p:nvPr/>
        </p:nvPicPr>
        <p:blipFill rotWithShape="1">
          <a:blip r:embed="rId3">
            <a:alphaModFix/>
          </a:blip>
          <a:srcRect/>
          <a:stretch/>
        </p:blipFill>
        <p:spPr>
          <a:xfrm>
            <a:off x="3992206" y="6494780"/>
            <a:ext cx="4207587" cy="32004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solidFill>
          <a:schemeClr val="accent1">
            <a:alpha val="72549"/>
          </a:schemeClr>
        </a:solidFill>
        <a:effectLst/>
      </p:bgPr>
    </p:bg>
    <p:spTree>
      <p:nvGrpSpPr>
        <p:cNvPr id="1" name="Shape 82"/>
        <p:cNvGrpSpPr/>
        <p:nvPr/>
      </p:nvGrpSpPr>
      <p:grpSpPr>
        <a:xfrm>
          <a:off x="0" y="0"/>
          <a:ext cx="0" cy="0"/>
          <a:chOff x="0" y="0"/>
          <a:chExt cx="0" cy="0"/>
        </a:xfrm>
      </p:grpSpPr>
      <p:sp>
        <p:nvSpPr>
          <p:cNvPr id="83" name="Google Shape;83;p31"/>
          <p:cNvSpPr txBox="1">
            <a:spLocks noGrp="1"/>
          </p:cNvSpPr>
          <p:nvPr>
            <p:ph type="title"/>
          </p:nvPr>
        </p:nvSpPr>
        <p:spPr>
          <a:xfrm>
            <a:off x="839788" y="457200"/>
            <a:ext cx="3932237" cy="16002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200"/>
              <a:buFont typeface="Montserrat"/>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1"/>
          <p:cNvSpPr txBox="1">
            <a:spLocks noGrp="1"/>
          </p:cNvSpPr>
          <p:nvPr>
            <p:ph type="body" idx="1"/>
          </p:nvPr>
        </p:nvSpPr>
        <p:spPr>
          <a:xfrm>
            <a:off x="5183188" y="987425"/>
            <a:ext cx="6172200" cy="4873625"/>
          </a:xfrm>
          <a:prstGeom prst="rect">
            <a:avLst/>
          </a:prstGeom>
          <a:noFill/>
          <a:ln>
            <a:noFill/>
          </a:ln>
        </p:spPr>
        <p:txBody>
          <a:bodyPr spcFirstLastPara="1" wrap="square" lIns="0" tIns="45700" rIns="0"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5" name="Google Shape;85;p31"/>
          <p:cNvSpPr txBox="1">
            <a:spLocks noGrp="1"/>
          </p:cNvSpPr>
          <p:nvPr>
            <p:ph type="body" idx="2"/>
          </p:nvPr>
        </p:nvSpPr>
        <p:spPr>
          <a:xfrm>
            <a:off x="839788" y="2133600"/>
            <a:ext cx="3932237" cy="3735388"/>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SzPts val="2400"/>
              <a:buNone/>
              <a:defRPr sz="2400" b="0" i="1">
                <a:latin typeface="EB Garamond"/>
                <a:ea typeface="EB Garamond"/>
                <a:cs typeface="EB Garamond"/>
                <a:sym typeface="EB Garamond"/>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6" name="Google Shape;8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solidFill>
          <a:schemeClr val="accent1">
            <a:alpha val="72549"/>
          </a:schemeClr>
        </a:solidFill>
        <a:effectLst/>
      </p:bgPr>
    </p:bg>
    <p:spTree>
      <p:nvGrpSpPr>
        <p:cNvPr id="1" name="Shape 88"/>
        <p:cNvGrpSpPr/>
        <p:nvPr/>
      </p:nvGrpSpPr>
      <p:grpSpPr>
        <a:xfrm>
          <a:off x="0" y="0"/>
          <a:ext cx="0" cy="0"/>
          <a:chOff x="0" y="0"/>
          <a:chExt cx="0" cy="0"/>
        </a:xfrm>
      </p:grpSpPr>
      <p:sp>
        <p:nvSpPr>
          <p:cNvPr id="89" name="Google Shape;89;p32"/>
          <p:cNvSpPr txBox="1">
            <a:spLocks noGrp="1"/>
          </p:cNvSpPr>
          <p:nvPr>
            <p:ph type="title"/>
          </p:nvPr>
        </p:nvSpPr>
        <p:spPr>
          <a:xfrm>
            <a:off x="839788" y="457200"/>
            <a:ext cx="3932237" cy="16002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200"/>
              <a:buFont typeface="Montserrat"/>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2"/>
          <p:cNvSpPr>
            <a:spLocks noGrp="1"/>
          </p:cNvSpPr>
          <p:nvPr>
            <p:ph type="pic" idx="2"/>
          </p:nvPr>
        </p:nvSpPr>
        <p:spPr>
          <a:xfrm>
            <a:off x="5183188" y="987425"/>
            <a:ext cx="6172200" cy="4873625"/>
          </a:xfrm>
          <a:prstGeom prst="rect">
            <a:avLst/>
          </a:prstGeom>
          <a:noFill/>
          <a:ln>
            <a:noFill/>
          </a:ln>
        </p:spPr>
      </p:sp>
      <p:sp>
        <p:nvSpPr>
          <p:cNvPr id="91" name="Google Shape;91;p32"/>
          <p:cNvSpPr txBox="1">
            <a:spLocks noGrp="1"/>
          </p:cNvSpPr>
          <p:nvPr>
            <p:ph type="body" idx="1"/>
          </p:nvPr>
        </p:nvSpPr>
        <p:spPr>
          <a:xfrm>
            <a:off x="839788" y="2133600"/>
            <a:ext cx="3932237" cy="3735388"/>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SzPts val="2400"/>
              <a:buNone/>
              <a:defRPr sz="2400" b="0" i="1">
                <a:latin typeface="EB Garamond"/>
                <a:ea typeface="EB Garamond"/>
                <a:cs typeface="EB Garamond"/>
                <a:sym typeface="EB Garamond"/>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2" name="Google Shape;9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0"/>
          <p:cNvSpPr txBox="1">
            <a:spLocks noGrp="1"/>
          </p:cNvSpPr>
          <p:nvPr>
            <p:ph type="title"/>
          </p:nvPr>
        </p:nvSpPr>
        <p:spPr>
          <a:xfrm>
            <a:off x="457200" y="304800"/>
            <a:ext cx="10896600" cy="1143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0"/>
          <p:cNvSpPr txBox="1">
            <a:spLocks noGrp="1"/>
          </p:cNvSpPr>
          <p:nvPr>
            <p:ph type="body" idx="1"/>
          </p:nvPr>
        </p:nvSpPr>
        <p:spPr>
          <a:xfrm>
            <a:off x="467360" y="1295400"/>
            <a:ext cx="10886440" cy="4351338"/>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pic>
        <p:nvPicPr>
          <p:cNvPr id="24" name="Google Shape;24;p20"/>
          <p:cNvPicPr preferRelativeResize="0"/>
          <p:nvPr/>
        </p:nvPicPr>
        <p:blipFill rotWithShape="1">
          <a:blip r:embed="rId2">
            <a:alphaModFix/>
          </a:blip>
          <a:srcRect/>
          <a:stretch/>
        </p:blipFill>
        <p:spPr>
          <a:xfrm>
            <a:off x="0" y="5943600"/>
            <a:ext cx="1433229" cy="914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29"/>
          <p:cNvSpPr txBox="1">
            <a:spLocks noGrp="1"/>
          </p:cNvSpPr>
          <p:nvPr>
            <p:ph type="title"/>
          </p:nvPr>
        </p:nvSpPr>
        <p:spPr>
          <a:xfrm>
            <a:off x="457200" y="305593"/>
            <a:ext cx="10515600" cy="132556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9"/>
          <p:cNvSpPr txBox="1">
            <a:spLocks noGrp="1"/>
          </p:cNvSpPr>
          <p:nvPr>
            <p:ph type="body" idx="1"/>
          </p:nvPr>
        </p:nvSpPr>
        <p:spPr>
          <a:xfrm>
            <a:off x="457200" y="990600"/>
            <a:ext cx="5157787" cy="823912"/>
          </a:xfrm>
          <a:prstGeom prst="rect">
            <a:avLst/>
          </a:prstGeom>
          <a:noFill/>
          <a:ln>
            <a:noFill/>
          </a:ln>
        </p:spPr>
        <p:txBody>
          <a:bodyPr spcFirstLastPara="1" wrap="square" lIns="0" tIns="45700" rIns="0"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 name="Google Shape;28;p29"/>
          <p:cNvSpPr txBox="1">
            <a:spLocks noGrp="1"/>
          </p:cNvSpPr>
          <p:nvPr>
            <p:ph type="body" idx="2"/>
          </p:nvPr>
        </p:nvSpPr>
        <p:spPr>
          <a:xfrm>
            <a:off x="457200" y="1814512"/>
            <a:ext cx="5157787" cy="3684588"/>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9"/>
          <p:cNvSpPr txBox="1">
            <a:spLocks noGrp="1"/>
          </p:cNvSpPr>
          <p:nvPr>
            <p:ph type="body" idx="3"/>
          </p:nvPr>
        </p:nvSpPr>
        <p:spPr>
          <a:xfrm>
            <a:off x="6170612" y="1007269"/>
            <a:ext cx="5183188" cy="823912"/>
          </a:xfrm>
          <a:prstGeom prst="rect">
            <a:avLst/>
          </a:prstGeom>
          <a:noFill/>
          <a:ln>
            <a:noFill/>
          </a:ln>
        </p:spPr>
        <p:txBody>
          <a:bodyPr spcFirstLastPara="1" wrap="square" lIns="0" tIns="45700" rIns="0"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 name="Google Shape;30;p29"/>
          <p:cNvSpPr txBox="1">
            <a:spLocks noGrp="1"/>
          </p:cNvSpPr>
          <p:nvPr>
            <p:ph type="body" idx="4"/>
          </p:nvPr>
        </p:nvSpPr>
        <p:spPr>
          <a:xfrm>
            <a:off x="6170612" y="1831181"/>
            <a:ext cx="5183188" cy="3684588"/>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pic>
        <p:nvPicPr>
          <p:cNvPr id="33" name="Google Shape;33;p29"/>
          <p:cNvPicPr preferRelativeResize="0"/>
          <p:nvPr/>
        </p:nvPicPr>
        <p:blipFill rotWithShape="1">
          <a:blip r:embed="rId2">
            <a:alphaModFix/>
          </a:blip>
          <a:srcRect/>
          <a:stretch/>
        </p:blipFill>
        <p:spPr>
          <a:xfrm>
            <a:off x="0" y="5943600"/>
            <a:ext cx="1433229" cy="914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
        <p:nvSpPr>
          <p:cNvPr id="35" name="Google Shape;3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pic>
        <p:nvPicPr>
          <p:cNvPr id="37" name="Google Shape;37;p30"/>
          <p:cNvPicPr preferRelativeResize="0"/>
          <p:nvPr/>
        </p:nvPicPr>
        <p:blipFill rotWithShape="1">
          <a:blip r:embed="rId2">
            <a:alphaModFix/>
          </a:blip>
          <a:srcRect/>
          <a:stretch/>
        </p:blipFill>
        <p:spPr>
          <a:xfrm>
            <a:off x="0" y="5943600"/>
            <a:ext cx="1433229" cy="914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Title Slide">
  <p:cSld name="4_Title Slide">
    <p:bg>
      <p:bgPr>
        <a:blipFill>
          <a:blip r:embed="rId2">
            <a:alphaModFix amt="25000"/>
          </a:blip>
          <a:stretch>
            <a:fillRect/>
          </a:stretch>
        </a:blipFill>
        <a:effectLst/>
      </p:bgPr>
    </p:bg>
    <p:spTree>
      <p:nvGrpSpPr>
        <p:cNvPr id="1" name="Shape 38"/>
        <p:cNvGrpSpPr/>
        <p:nvPr/>
      </p:nvGrpSpPr>
      <p:grpSpPr>
        <a:xfrm>
          <a:off x="0" y="0"/>
          <a:ext cx="0" cy="0"/>
          <a:chOff x="0" y="0"/>
          <a:chExt cx="0" cy="0"/>
        </a:xfrm>
      </p:grpSpPr>
      <p:pic>
        <p:nvPicPr>
          <p:cNvPr id="39" name="Google Shape;39;p23"/>
          <p:cNvPicPr preferRelativeResize="0"/>
          <p:nvPr/>
        </p:nvPicPr>
        <p:blipFill rotWithShape="1">
          <a:blip r:embed="rId3">
            <a:alphaModFix/>
          </a:blip>
          <a:srcRect/>
          <a:stretch/>
        </p:blipFill>
        <p:spPr>
          <a:xfrm>
            <a:off x="0" y="0"/>
            <a:ext cx="12192000" cy="3048000"/>
          </a:xfrm>
          <a:prstGeom prst="rect">
            <a:avLst/>
          </a:prstGeom>
          <a:noFill/>
          <a:ln>
            <a:noFill/>
          </a:ln>
        </p:spPr>
      </p:pic>
      <p:sp>
        <p:nvSpPr>
          <p:cNvPr id="40" name="Google Shape;40;p23"/>
          <p:cNvSpPr txBox="1">
            <a:spLocks noGrp="1"/>
          </p:cNvSpPr>
          <p:nvPr>
            <p:ph type="ctrTitle"/>
          </p:nvPr>
        </p:nvSpPr>
        <p:spPr>
          <a:xfrm>
            <a:off x="3581400" y="1665710"/>
            <a:ext cx="7402551" cy="238760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6000"/>
              <a:buFont typeface="Montserrat"/>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3"/>
          <p:cNvSpPr txBox="1">
            <a:spLocks noGrp="1"/>
          </p:cNvSpPr>
          <p:nvPr>
            <p:ph type="subTitle" idx="1"/>
          </p:nvPr>
        </p:nvSpPr>
        <p:spPr>
          <a:xfrm>
            <a:off x="3581400" y="3948483"/>
            <a:ext cx="7402551" cy="881062"/>
          </a:xfrm>
          <a:prstGeom prst="rect">
            <a:avLst/>
          </a:prstGeom>
          <a:noFill/>
          <a:ln>
            <a:noFill/>
          </a:ln>
        </p:spPr>
        <p:txBody>
          <a:bodyPr spcFirstLastPara="1" wrap="square" lIns="0" tIns="45700" rIns="0" bIns="45700" anchor="t" anchorCtr="0">
            <a:normAutofit/>
          </a:bodyPr>
          <a:lstStyle>
            <a:lvl1pPr lvl="0" algn="l">
              <a:lnSpc>
                <a:spcPct val="80000"/>
              </a:lnSpc>
              <a:spcBef>
                <a:spcPts val="1000"/>
              </a:spcBef>
              <a:spcAft>
                <a:spcPts val="0"/>
              </a:spcAft>
              <a:buSzPts val="3200"/>
              <a:buNone/>
              <a:defRPr sz="3200" b="0" i="1">
                <a:latin typeface="EB Garamond"/>
                <a:ea typeface="EB Garamond"/>
                <a:cs typeface="EB Garamond"/>
                <a:sym typeface="EB Garamond"/>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2" name="Google Shape;42;p23"/>
          <p:cNvPicPr preferRelativeResize="0"/>
          <p:nvPr/>
        </p:nvPicPr>
        <p:blipFill rotWithShape="1">
          <a:blip r:embed="rId4">
            <a:alphaModFix/>
          </a:blip>
          <a:srcRect/>
          <a:stretch/>
        </p:blipFill>
        <p:spPr>
          <a:xfrm>
            <a:off x="0" y="4829545"/>
            <a:ext cx="3581400" cy="228493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21"/>
          <p:cNvSpPr txBox="1">
            <a:spLocks noGrp="1"/>
          </p:cNvSpPr>
          <p:nvPr>
            <p:ph type="title"/>
          </p:nvPr>
        </p:nvSpPr>
        <p:spPr>
          <a:xfrm>
            <a:off x="457200" y="304800"/>
            <a:ext cx="10896600" cy="1143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pic>
        <p:nvPicPr>
          <p:cNvPr id="47" name="Google Shape;47;p21"/>
          <p:cNvPicPr preferRelativeResize="0"/>
          <p:nvPr/>
        </p:nvPicPr>
        <p:blipFill rotWithShape="1">
          <a:blip r:embed="rId2">
            <a:alphaModFix/>
          </a:blip>
          <a:srcRect/>
          <a:stretch/>
        </p:blipFill>
        <p:spPr>
          <a:xfrm>
            <a:off x="0" y="5943600"/>
            <a:ext cx="1433229" cy="914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22"/>
          <p:cNvSpPr txBox="1">
            <a:spLocks noGrp="1"/>
          </p:cNvSpPr>
          <p:nvPr>
            <p:ph type="title"/>
          </p:nvPr>
        </p:nvSpPr>
        <p:spPr>
          <a:xfrm>
            <a:off x="457200" y="304800"/>
            <a:ext cx="10896600" cy="1143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2"/>
          <p:cNvSpPr txBox="1">
            <a:spLocks noGrp="1"/>
          </p:cNvSpPr>
          <p:nvPr>
            <p:ph type="body" idx="1"/>
          </p:nvPr>
        </p:nvSpPr>
        <p:spPr>
          <a:xfrm>
            <a:off x="489098" y="1219200"/>
            <a:ext cx="5181600" cy="4351338"/>
          </a:xfrm>
          <a:prstGeom prst="rect">
            <a:avLst/>
          </a:prstGeom>
          <a:noFill/>
          <a:ln>
            <a:noFill/>
          </a:ln>
        </p:spPr>
        <p:txBody>
          <a:bodyPr spcFirstLastPara="1" wrap="square" lIns="0" tIns="45700" rIns="0" bIns="45700" anchor="t" anchorCtr="0">
            <a:normAutofit/>
          </a:bodyPr>
          <a:lstStyle>
            <a:lvl1pPr marL="457200" lvl="0" indent="-381000" algn="l">
              <a:lnSpc>
                <a:spcPct val="90000"/>
              </a:lnSpc>
              <a:spcBef>
                <a:spcPts val="1000"/>
              </a:spcBef>
              <a:spcAft>
                <a:spcPts val="0"/>
              </a:spcAft>
              <a:buSzPts val="2400"/>
              <a:buChar char="▪"/>
              <a:defRPr>
                <a:solidFill>
                  <a:schemeClr val="dk1"/>
                </a:solidFill>
              </a:defRPr>
            </a:lvl1pPr>
            <a:lvl2pPr marL="914400" lvl="1" indent="-381000" algn="l">
              <a:lnSpc>
                <a:spcPct val="90000"/>
              </a:lnSpc>
              <a:spcBef>
                <a:spcPts val="500"/>
              </a:spcBef>
              <a:spcAft>
                <a:spcPts val="0"/>
              </a:spcAft>
              <a:buSzPts val="2400"/>
              <a:buChar char="▪"/>
              <a:defRPr>
                <a:solidFill>
                  <a:schemeClr val="dk1"/>
                </a:solidFill>
              </a:defRPr>
            </a:lvl2pPr>
            <a:lvl3pPr marL="1371600" lvl="2" indent="-355600" algn="l">
              <a:lnSpc>
                <a:spcPct val="90000"/>
              </a:lnSpc>
              <a:spcBef>
                <a:spcPts val="500"/>
              </a:spcBef>
              <a:spcAft>
                <a:spcPts val="0"/>
              </a:spcAft>
              <a:buClr>
                <a:schemeClr val="dk1"/>
              </a:buClr>
              <a:buSzPts val="2000"/>
              <a:buChar char="▪"/>
              <a:defRPr>
                <a:solidFill>
                  <a:schemeClr val="dk1"/>
                </a:solidFill>
              </a:defRPr>
            </a:lvl3pPr>
            <a:lvl4pPr marL="1828800" lvl="3" indent="-342900" algn="l">
              <a:lnSpc>
                <a:spcPct val="90000"/>
              </a:lnSpc>
              <a:spcBef>
                <a:spcPts val="500"/>
              </a:spcBef>
              <a:spcAft>
                <a:spcPts val="0"/>
              </a:spcAft>
              <a:buClr>
                <a:schemeClr val="dk1"/>
              </a:buClr>
              <a:buSzPts val="1800"/>
              <a:buChar char="•"/>
              <a:defRPr>
                <a:solidFill>
                  <a:schemeClr val="dk1"/>
                </a:solidFill>
              </a:defRPr>
            </a:lvl4pPr>
            <a:lvl5pPr marL="2286000" lvl="4" indent="-342900" algn="l">
              <a:lnSpc>
                <a:spcPct val="90000"/>
              </a:lnSpc>
              <a:spcBef>
                <a:spcPts val="500"/>
              </a:spcBef>
              <a:spcAft>
                <a:spcPts val="0"/>
              </a:spcAft>
              <a:buClr>
                <a:schemeClr val="dk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2"/>
          <p:cNvSpPr txBox="1">
            <a:spLocks noGrp="1"/>
          </p:cNvSpPr>
          <p:nvPr>
            <p:ph type="body" idx="2"/>
          </p:nvPr>
        </p:nvSpPr>
        <p:spPr>
          <a:xfrm>
            <a:off x="6170428" y="1219200"/>
            <a:ext cx="5181600" cy="4351338"/>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pic>
        <p:nvPicPr>
          <p:cNvPr id="54" name="Google Shape;54;p22"/>
          <p:cNvPicPr preferRelativeResize="0"/>
          <p:nvPr/>
        </p:nvPicPr>
        <p:blipFill rotWithShape="1">
          <a:blip r:embed="rId2">
            <a:alphaModFix/>
          </a:blip>
          <a:srcRect/>
          <a:stretch/>
        </p:blipFill>
        <p:spPr>
          <a:xfrm>
            <a:off x="0" y="5943600"/>
            <a:ext cx="1433229" cy="914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accent1">
            <a:alpha val="72549"/>
          </a:schemeClr>
        </a:solidFill>
        <a:effectLst/>
      </p:bgPr>
    </p:bg>
    <p:spTree>
      <p:nvGrpSpPr>
        <p:cNvPr id="1" name="Shape 55"/>
        <p:cNvGrpSpPr/>
        <p:nvPr/>
      </p:nvGrpSpPr>
      <p:grpSpPr>
        <a:xfrm>
          <a:off x="0" y="0"/>
          <a:ext cx="0" cy="0"/>
          <a:chOff x="0" y="0"/>
          <a:chExt cx="0" cy="0"/>
        </a:xfrm>
      </p:grpSpPr>
      <p:pic>
        <p:nvPicPr>
          <p:cNvPr id="56" name="Google Shape;56;p24"/>
          <p:cNvPicPr preferRelativeResize="0"/>
          <p:nvPr/>
        </p:nvPicPr>
        <p:blipFill rotWithShape="1">
          <a:blip r:embed="rId2">
            <a:alphaModFix/>
          </a:blip>
          <a:srcRect/>
          <a:stretch/>
        </p:blipFill>
        <p:spPr>
          <a:xfrm>
            <a:off x="0" y="0"/>
            <a:ext cx="12192000" cy="3048000"/>
          </a:xfrm>
          <a:prstGeom prst="rect">
            <a:avLst/>
          </a:prstGeom>
          <a:noFill/>
          <a:ln>
            <a:noFill/>
          </a:ln>
        </p:spPr>
      </p:pic>
      <p:sp>
        <p:nvSpPr>
          <p:cNvPr id="57" name="Google Shape;57;p24"/>
          <p:cNvSpPr txBox="1">
            <a:spLocks noGrp="1"/>
          </p:cNvSpPr>
          <p:nvPr>
            <p:ph type="ctrTitle"/>
          </p:nvPr>
        </p:nvSpPr>
        <p:spPr>
          <a:xfrm>
            <a:off x="3581400" y="1636765"/>
            <a:ext cx="7424854" cy="238760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6000"/>
              <a:buFont typeface="Montserrat"/>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4"/>
          <p:cNvSpPr txBox="1">
            <a:spLocks noGrp="1"/>
          </p:cNvSpPr>
          <p:nvPr>
            <p:ph type="subTitle" idx="1"/>
          </p:nvPr>
        </p:nvSpPr>
        <p:spPr>
          <a:xfrm>
            <a:off x="3581400" y="3919538"/>
            <a:ext cx="7424854" cy="881062"/>
          </a:xfrm>
          <a:prstGeom prst="rect">
            <a:avLst/>
          </a:prstGeom>
          <a:noFill/>
          <a:ln>
            <a:noFill/>
          </a:ln>
        </p:spPr>
        <p:txBody>
          <a:bodyPr spcFirstLastPara="1" wrap="square" lIns="0" tIns="45700" rIns="0" bIns="45700" anchor="t" anchorCtr="0">
            <a:normAutofit/>
          </a:bodyPr>
          <a:lstStyle>
            <a:lvl1pPr lvl="0" algn="l">
              <a:lnSpc>
                <a:spcPct val="80000"/>
              </a:lnSpc>
              <a:spcBef>
                <a:spcPts val="1000"/>
              </a:spcBef>
              <a:spcAft>
                <a:spcPts val="0"/>
              </a:spcAft>
              <a:buSzPts val="3200"/>
              <a:buNone/>
              <a:defRPr sz="3200" b="0" i="1">
                <a:latin typeface="EB Garamond"/>
                <a:ea typeface="EB Garamond"/>
                <a:cs typeface="EB Garamond"/>
                <a:sym typeface="EB Garamond"/>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9" name="Google Shape;59;p24"/>
          <p:cNvPicPr preferRelativeResize="0"/>
          <p:nvPr/>
        </p:nvPicPr>
        <p:blipFill rotWithShape="1">
          <a:blip r:embed="rId3">
            <a:alphaModFix/>
          </a:blip>
          <a:srcRect/>
          <a:stretch/>
        </p:blipFill>
        <p:spPr>
          <a:xfrm>
            <a:off x="0" y="4800600"/>
            <a:ext cx="3581400" cy="228493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itle Slide">
  <p:cSld name="2_Title Slide">
    <p:bg>
      <p:bgPr>
        <a:blipFill>
          <a:blip r:embed="rId2">
            <a:alphaModFix amt="25000"/>
          </a:blip>
          <a:stretch>
            <a:fillRect/>
          </a:stretch>
        </a:blipFill>
        <a:effectLst/>
      </p:bgPr>
    </p:bg>
    <p:spTree>
      <p:nvGrpSpPr>
        <p:cNvPr id="1" name="Shape 60"/>
        <p:cNvGrpSpPr/>
        <p:nvPr/>
      </p:nvGrpSpPr>
      <p:grpSpPr>
        <a:xfrm>
          <a:off x="0" y="0"/>
          <a:ext cx="0" cy="0"/>
          <a:chOff x="0" y="0"/>
          <a:chExt cx="0" cy="0"/>
        </a:xfrm>
      </p:grpSpPr>
      <p:pic>
        <p:nvPicPr>
          <p:cNvPr id="61" name="Google Shape;61;p25"/>
          <p:cNvPicPr preferRelativeResize="0"/>
          <p:nvPr/>
        </p:nvPicPr>
        <p:blipFill rotWithShape="1">
          <a:blip r:embed="rId3">
            <a:alphaModFix/>
          </a:blip>
          <a:srcRect/>
          <a:stretch/>
        </p:blipFill>
        <p:spPr>
          <a:xfrm>
            <a:off x="0" y="0"/>
            <a:ext cx="12192000" cy="3048000"/>
          </a:xfrm>
          <a:prstGeom prst="rect">
            <a:avLst/>
          </a:prstGeom>
          <a:noFill/>
          <a:ln>
            <a:noFill/>
          </a:ln>
        </p:spPr>
      </p:pic>
      <p:sp>
        <p:nvSpPr>
          <p:cNvPr id="62" name="Google Shape;62;p25"/>
          <p:cNvSpPr txBox="1">
            <a:spLocks noGrp="1"/>
          </p:cNvSpPr>
          <p:nvPr>
            <p:ph type="ctrTitle"/>
          </p:nvPr>
        </p:nvSpPr>
        <p:spPr>
          <a:xfrm>
            <a:off x="3581400" y="1636765"/>
            <a:ext cx="7402551" cy="238760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6000"/>
              <a:buFont typeface="Montserrat"/>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5"/>
          <p:cNvSpPr txBox="1">
            <a:spLocks noGrp="1"/>
          </p:cNvSpPr>
          <p:nvPr>
            <p:ph type="subTitle" idx="1"/>
          </p:nvPr>
        </p:nvSpPr>
        <p:spPr>
          <a:xfrm>
            <a:off x="3581400" y="3919538"/>
            <a:ext cx="7402551" cy="881062"/>
          </a:xfrm>
          <a:prstGeom prst="rect">
            <a:avLst/>
          </a:prstGeom>
          <a:noFill/>
          <a:ln>
            <a:noFill/>
          </a:ln>
        </p:spPr>
        <p:txBody>
          <a:bodyPr spcFirstLastPara="1" wrap="square" lIns="0" tIns="45700" rIns="0" bIns="45700" anchor="t" anchorCtr="0">
            <a:normAutofit/>
          </a:bodyPr>
          <a:lstStyle>
            <a:lvl1pPr lvl="0" algn="l">
              <a:lnSpc>
                <a:spcPct val="80000"/>
              </a:lnSpc>
              <a:spcBef>
                <a:spcPts val="1000"/>
              </a:spcBef>
              <a:spcAft>
                <a:spcPts val="0"/>
              </a:spcAft>
              <a:buSzPts val="3200"/>
              <a:buNone/>
              <a:defRPr sz="3200" b="0" i="1">
                <a:latin typeface="EB Garamond"/>
                <a:ea typeface="EB Garamond"/>
                <a:cs typeface="EB Garamond"/>
                <a:sym typeface="EB Garamond"/>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64" name="Google Shape;64;p25"/>
          <p:cNvPicPr preferRelativeResize="0"/>
          <p:nvPr/>
        </p:nvPicPr>
        <p:blipFill rotWithShape="1">
          <a:blip r:embed="rId4">
            <a:alphaModFix/>
          </a:blip>
          <a:srcRect/>
          <a:stretch/>
        </p:blipFill>
        <p:spPr>
          <a:xfrm>
            <a:off x="0" y="4800600"/>
            <a:ext cx="3581400" cy="228493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457200" y="304800"/>
            <a:ext cx="10896600" cy="1143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3800"/>
              <a:buFont typeface="Montserrat"/>
              <a:buNone/>
              <a:defRPr sz="38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8"/>
          <p:cNvSpPr txBox="1">
            <a:spLocks noGrp="1"/>
          </p:cNvSpPr>
          <p:nvPr>
            <p:ph type="body" idx="1"/>
          </p:nvPr>
        </p:nvSpPr>
        <p:spPr>
          <a:xfrm>
            <a:off x="467360" y="1295400"/>
            <a:ext cx="10886440" cy="4351338"/>
          </a:xfrm>
          <a:prstGeom prst="rect">
            <a:avLst/>
          </a:prstGeom>
          <a:noFill/>
          <a:ln>
            <a:noFill/>
          </a:ln>
        </p:spPr>
        <p:txBody>
          <a:bodyPr spcFirstLastPara="1" wrap="square" lIns="0" tIns="45700" rIns="0" bIns="45700" anchor="t" anchorCtr="0">
            <a:normAutofit/>
          </a:bodyPr>
          <a:lstStyle>
            <a:lvl1pPr marL="457200" marR="0" lvl="0" indent="-381000" algn="l" rtl="0">
              <a:lnSpc>
                <a:spcPct val="90000"/>
              </a:lnSpc>
              <a:spcBef>
                <a:spcPts val="1000"/>
              </a:spcBef>
              <a:spcAft>
                <a:spcPts val="0"/>
              </a:spcAft>
              <a:buClr>
                <a:schemeClr val="accent2"/>
              </a:buClr>
              <a:buSzPts val="2400"/>
              <a:buFont typeface="Noto Sans"/>
              <a:buChar char="▪"/>
              <a:defRPr sz="24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accent1"/>
              </a:buClr>
              <a:buSzPts val="2400"/>
              <a:buFont typeface="Noto Sans"/>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Noto Sans"/>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2" name="Google Shape;1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1" u="none" strike="noStrike" cap="none">
                <a:solidFill>
                  <a:srgbClr val="8A8A8A"/>
                </a:solidFill>
                <a:latin typeface="EB Garamond"/>
                <a:ea typeface="EB Garamond"/>
                <a:cs typeface="EB Garamond"/>
                <a:sym typeface="EB 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9pPr>
          </a:lstStyle>
          <a:p>
            <a:endParaRPr/>
          </a:p>
        </p:txBody>
      </p:sp>
      <p:sp>
        <p:nvSpPr>
          <p:cNvPr id="13" name="Google Shape;1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A8A8A"/>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5.pn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13e37c0ff6_1_188"/>
          <p:cNvSpPr txBox="1">
            <a:spLocks noGrp="1"/>
          </p:cNvSpPr>
          <p:nvPr>
            <p:ph type="ctrTitle"/>
          </p:nvPr>
        </p:nvSpPr>
        <p:spPr>
          <a:xfrm>
            <a:off x="811500" y="1890272"/>
            <a:ext cx="10569000" cy="1988178"/>
          </a:xfrm>
          <a:prstGeom prst="rect">
            <a:avLst/>
          </a:prstGeom>
          <a:noFill/>
          <a:ln w="9525" cap="flat" cmpd="sng">
            <a:noFill/>
            <a:prstDash val="solid"/>
            <a:round/>
            <a:headEnd type="none" w="sm" len="sm"/>
            <a:tailEnd type="none" w="sm" len="sm"/>
          </a:ln>
        </p:spPr>
        <p:txBody>
          <a:bodyPr spcFirstLastPara="1" wrap="square" lIns="0" tIns="0" rIns="0" bIns="0" anchor="t" anchorCtr="0">
            <a:noAutofit/>
          </a:bodyPr>
          <a:lstStyle/>
          <a:p>
            <a:pPr marL="0" lvl="0" indent="0" algn="r" rtl="0">
              <a:lnSpc>
                <a:spcPct val="80000"/>
              </a:lnSpc>
              <a:spcBef>
                <a:spcPts val="0"/>
              </a:spcBef>
              <a:spcAft>
                <a:spcPts val="0"/>
              </a:spcAft>
              <a:buClr>
                <a:schemeClr val="dk1"/>
              </a:buClr>
              <a:buSzPts val="6000"/>
              <a:buFont typeface="Montserrat"/>
              <a:buNone/>
            </a:pPr>
            <a:r>
              <a:rPr lang="en-US" sz="5700" i="1" dirty="0">
                <a:solidFill>
                  <a:srgbClr val="C8122C"/>
                </a:solidFill>
              </a:rPr>
              <a:t>Alive! Maryland</a:t>
            </a:r>
            <a:br>
              <a:rPr lang="en-US" sz="5700" dirty="0"/>
            </a:br>
            <a:r>
              <a:rPr lang="en-US" sz="5700" dirty="0"/>
              <a:t>Second</a:t>
            </a:r>
            <a:r>
              <a:rPr lang="en-US" sz="5700" baseline="30000" dirty="0"/>
              <a:t> </a:t>
            </a:r>
            <a:r>
              <a:rPr lang="en-US" sz="5700" dirty="0"/>
              <a:t>Annual </a:t>
            </a:r>
            <a:br>
              <a:rPr lang="en-US" sz="5700" dirty="0"/>
            </a:br>
            <a:r>
              <a:rPr lang="en-US" sz="5700" dirty="0"/>
              <a:t>Needs Assessment</a:t>
            </a:r>
            <a:endParaRPr sz="5700" dirty="0"/>
          </a:p>
          <a:p>
            <a:pPr marL="0" lvl="0" indent="0" algn="l" rtl="0">
              <a:lnSpc>
                <a:spcPct val="80000"/>
              </a:lnSpc>
              <a:spcBef>
                <a:spcPts val="0"/>
              </a:spcBef>
              <a:spcAft>
                <a:spcPts val="0"/>
              </a:spcAft>
              <a:buClr>
                <a:schemeClr val="dk1"/>
              </a:buClr>
              <a:buSzPts val="6000"/>
              <a:buFont typeface="Montserrat"/>
              <a:buNone/>
            </a:pPr>
            <a:endParaRPr sz="5700" dirty="0"/>
          </a:p>
        </p:txBody>
      </p:sp>
      <p:sp>
        <p:nvSpPr>
          <p:cNvPr id="99" name="Google Shape;99;g213e37c0ff6_1_188"/>
          <p:cNvSpPr txBox="1">
            <a:spLocks noGrp="1"/>
          </p:cNvSpPr>
          <p:nvPr>
            <p:ph type="subTitle" idx="1"/>
          </p:nvPr>
        </p:nvSpPr>
        <p:spPr>
          <a:xfrm>
            <a:off x="3158138" y="3985999"/>
            <a:ext cx="8222362" cy="757200"/>
          </a:xfrm>
          <a:prstGeom prst="rect">
            <a:avLst/>
          </a:prstGeom>
          <a:noFill/>
          <a:ln>
            <a:noFill/>
          </a:ln>
        </p:spPr>
        <p:txBody>
          <a:bodyPr spcFirstLastPara="1" wrap="square" lIns="0" tIns="45700" rIns="0" bIns="45700" anchor="t" anchorCtr="0">
            <a:normAutofit fontScale="85000" lnSpcReduction="20000"/>
          </a:bodyPr>
          <a:lstStyle/>
          <a:p>
            <a:pPr marL="0" lvl="0" indent="0" algn="r" rtl="0">
              <a:lnSpc>
                <a:spcPct val="115000"/>
              </a:lnSpc>
              <a:spcBef>
                <a:spcPts val="0"/>
              </a:spcBef>
              <a:spcAft>
                <a:spcPts val="0"/>
              </a:spcAft>
              <a:buSzPct val="163267"/>
              <a:buNone/>
            </a:pPr>
            <a:r>
              <a:rPr lang="en-US" sz="2529" i="0" dirty="0">
                <a:solidFill>
                  <a:srgbClr val="231F20"/>
                </a:solidFill>
                <a:latin typeface="Montserrat"/>
                <a:ea typeface="Montserrat"/>
                <a:cs typeface="Montserrat"/>
                <a:sym typeface="Montserrat"/>
              </a:rPr>
              <a:t>A Report on the Healthcare Capacity Building Needs of Maryland’s Primary Care and Infectious Disease Workforce</a:t>
            </a:r>
            <a:endParaRPr sz="3329" dirty="0"/>
          </a:p>
        </p:txBody>
      </p:sp>
      <p:sp>
        <p:nvSpPr>
          <p:cNvPr id="100" name="Google Shape;100;g213e37c0ff6_1_188"/>
          <p:cNvSpPr txBox="1"/>
          <p:nvPr/>
        </p:nvSpPr>
        <p:spPr>
          <a:xfrm>
            <a:off x="10013400" y="4888299"/>
            <a:ext cx="1367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i="1" dirty="0">
                <a:latin typeface="Montserrat"/>
                <a:ea typeface="Montserrat"/>
                <a:cs typeface="Montserrat"/>
                <a:sym typeface="Montserrat"/>
              </a:rPr>
              <a:t>2022-2023</a:t>
            </a:r>
            <a:endParaRPr sz="1800" i="1" dirty="0">
              <a:latin typeface="Montserrat"/>
              <a:ea typeface="Montserrat"/>
              <a:cs typeface="Montserrat"/>
              <a:sym typeface="Montserrat"/>
            </a:endParaRPr>
          </a:p>
        </p:txBody>
      </p:sp>
      <p:sp>
        <p:nvSpPr>
          <p:cNvPr id="101" name="Google Shape;101;g213e37c0ff6_1_188"/>
          <p:cNvSpPr txBox="1"/>
          <p:nvPr/>
        </p:nvSpPr>
        <p:spPr>
          <a:xfrm>
            <a:off x="10139250" y="5935675"/>
            <a:ext cx="1539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Montserrat"/>
                <a:ea typeface="Montserrat"/>
                <a:cs typeface="Montserrat"/>
                <a:sym typeface="Montserrat"/>
              </a:rPr>
              <a:t>Conducted by:</a:t>
            </a:r>
            <a:endParaRPr>
              <a:latin typeface="Montserrat"/>
              <a:ea typeface="Montserrat"/>
              <a:cs typeface="Montserrat"/>
              <a:sym typeface="Montserrat"/>
            </a:endParaRPr>
          </a:p>
        </p:txBody>
      </p:sp>
      <p:pic>
        <p:nvPicPr>
          <p:cNvPr id="102" name="Google Shape;102;g213e37c0ff6_1_188"/>
          <p:cNvPicPr preferRelativeResize="0"/>
          <p:nvPr/>
        </p:nvPicPr>
        <p:blipFill>
          <a:blip r:embed="rId3">
            <a:alphaModFix/>
          </a:blip>
          <a:stretch>
            <a:fillRect/>
          </a:stretch>
        </p:blipFill>
        <p:spPr>
          <a:xfrm>
            <a:off x="9881650" y="6268675"/>
            <a:ext cx="2055127" cy="402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1dc263b85c3_0_6"/>
          <p:cNvSpPr txBox="1">
            <a:spLocks noGrp="1"/>
          </p:cNvSpPr>
          <p:nvPr>
            <p:ph type="title"/>
          </p:nvPr>
        </p:nvSpPr>
        <p:spPr>
          <a:xfrm>
            <a:off x="522800" y="420250"/>
            <a:ext cx="10896600" cy="650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Participant Demographics</a:t>
            </a:r>
            <a:endParaRPr/>
          </a:p>
        </p:txBody>
      </p:sp>
      <p:sp>
        <p:nvSpPr>
          <p:cNvPr id="177" name="Google Shape;177;g1dc263b85c3_0_6"/>
          <p:cNvSpPr txBox="1"/>
          <p:nvPr/>
        </p:nvSpPr>
        <p:spPr>
          <a:xfrm>
            <a:off x="409425" y="1315413"/>
            <a:ext cx="62016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000" b="1">
                <a:latin typeface="Montserrat"/>
                <a:ea typeface="Montserrat"/>
                <a:cs typeface="Montserrat"/>
                <a:sym typeface="Montserrat"/>
              </a:rPr>
              <a:t>Professional Background: </a:t>
            </a:r>
            <a:r>
              <a:rPr lang="en-US" sz="2000">
                <a:latin typeface="Montserrat"/>
                <a:ea typeface="Montserrat"/>
                <a:cs typeface="Montserrat"/>
                <a:sym typeface="Montserrat"/>
              </a:rPr>
              <a:t>Majority </a:t>
            </a:r>
            <a:r>
              <a:rPr lang="en-US" sz="2000" b="0" i="0" u="none" strike="noStrike" cap="none">
                <a:solidFill>
                  <a:srgbClr val="000000"/>
                </a:solidFill>
                <a:latin typeface="Montserrat"/>
                <a:ea typeface="Montserrat"/>
                <a:cs typeface="Montserrat"/>
                <a:sym typeface="Montserrat"/>
              </a:rPr>
              <a:t>social workers</a:t>
            </a:r>
            <a:r>
              <a:rPr lang="en-US" sz="2000">
                <a:latin typeface="Montserrat"/>
                <a:ea typeface="Montserrat"/>
                <a:cs typeface="Montserrat"/>
                <a:sym typeface="Montserrat"/>
              </a:rPr>
              <a:t>, </a:t>
            </a:r>
            <a:r>
              <a:rPr lang="en-US" sz="2000" b="0" i="0" u="none" strike="noStrike" cap="none">
                <a:solidFill>
                  <a:srgbClr val="000000"/>
                </a:solidFill>
                <a:latin typeface="Montserrat"/>
                <a:ea typeface="Montserrat"/>
                <a:cs typeface="Montserrat"/>
                <a:sym typeface="Montserrat"/>
              </a:rPr>
              <a:t>CHWs,</a:t>
            </a:r>
            <a:r>
              <a:rPr lang="en-US" sz="2000">
                <a:latin typeface="Montserrat"/>
                <a:ea typeface="Montserrat"/>
                <a:cs typeface="Montserrat"/>
                <a:sym typeface="Montserrat"/>
              </a:rPr>
              <a:t> and </a:t>
            </a:r>
            <a:r>
              <a:rPr lang="en-US" sz="2000" b="0" i="0" u="none" strike="noStrike" cap="none">
                <a:solidFill>
                  <a:srgbClr val="000000"/>
                </a:solidFill>
                <a:latin typeface="Montserrat"/>
                <a:ea typeface="Montserrat"/>
                <a:cs typeface="Montserrat"/>
                <a:sym typeface="Montserrat"/>
              </a:rPr>
              <a:t>nurses. Almost half work at </a:t>
            </a:r>
            <a:r>
              <a:rPr lang="en-US" sz="2000">
                <a:latin typeface="Montserrat"/>
                <a:ea typeface="Montserrat"/>
                <a:cs typeface="Montserrat"/>
                <a:sym typeface="Montserrat"/>
              </a:rPr>
              <a:t>health departments and </a:t>
            </a:r>
            <a:r>
              <a:rPr lang="en-US" sz="2000" b="0" i="0" u="none" strike="noStrike" cap="none">
                <a:solidFill>
                  <a:srgbClr val="000000"/>
                </a:solidFill>
                <a:latin typeface="Montserrat"/>
                <a:ea typeface="Montserrat"/>
                <a:cs typeface="Montserrat"/>
                <a:sym typeface="Montserrat"/>
              </a:rPr>
              <a:t>18% work for</a:t>
            </a:r>
            <a:r>
              <a:rPr lang="en-US" sz="2000">
                <a:latin typeface="Montserrat"/>
                <a:ea typeface="Montserrat"/>
                <a:cs typeface="Montserrat"/>
                <a:sym typeface="Montserrat"/>
              </a:rPr>
              <a:t> CBOs.</a:t>
            </a:r>
            <a:endParaRPr sz="2000" b="0" i="0" u="none" strike="noStrike" cap="none">
              <a:solidFill>
                <a:srgbClr val="000000"/>
              </a:solidFill>
              <a:latin typeface="Montserrat"/>
              <a:ea typeface="Montserrat"/>
              <a:cs typeface="Montserrat"/>
              <a:sym typeface="Montserrat"/>
            </a:endParaRPr>
          </a:p>
        </p:txBody>
      </p:sp>
      <p:pic>
        <p:nvPicPr>
          <p:cNvPr id="178" name="Google Shape;178;g1dc263b85c3_0_6" title="Chart"/>
          <p:cNvPicPr preferRelativeResize="0"/>
          <p:nvPr/>
        </p:nvPicPr>
        <p:blipFill rotWithShape="1">
          <a:blip r:embed="rId3">
            <a:alphaModFix/>
          </a:blip>
          <a:srcRect l="1923" r="6037" b="3203"/>
          <a:stretch/>
        </p:blipFill>
        <p:spPr>
          <a:xfrm>
            <a:off x="6372525" y="3061650"/>
            <a:ext cx="5446275" cy="3541655"/>
          </a:xfrm>
          <a:prstGeom prst="rect">
            <a:avLst/>
          </a:prstGeom>
          <a:noFill/>
          <a:ln>
            <a:noFill/>
          </a:ln>
        </p:spPr>
      </p:pic>
      <p:sp>
        <p:nvSpPr>
          <p:cNvPr id="179" name="Google Shape;179;g1dc263b85c3_0_6"/>
          <p:cNvSpPr txBox="1"/>
          <p:nvPr/>
        </p:nvSpPr>
        <p:spPr>
          <a:xfrm>
            <a:off x="6826500" y="1297425"/>
            <a:ext cx="4992300" cy="866874"/>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000" b="1" dirty="0">
                <a:solidFill>
                  <a:schemeClr val="dk1"/>
                </a:solidFill>
                <a:latin typeface="Montserrat"/>
                <a:ea typeface="Montserrat"/>
                <a:cs typeface="Montserrat"/>
                <a:sym typeface="Montserrat"/>
              </a:rPr>
              <a:t>Age: </a:t>
            </a:r>
            <a:r>
              <a:rPr lang="en-US" sz="2000" dirty="0">
                <a:solidFill>
                  <a:schemeClr val="dk1"/>
                </a:solidFill>
                <a:latin typeface="Montserrat"/>
                <a:ea typeface="Montserrat"/>
                <a:cs typeface="Montserrat"/>
                <a:sym typeface="Montserrat"/>
              </a:rPr>
              <a:t>More than half of respondents were 45 to 64 years of age</a:t>
            </a:r>
            <a:endParaRPr sz="2000" dirty="0"/>
          </a:p>
        </p:txBody>
      </p:sp>
      <p:grpSp>
        <p:nvGrpSpPr>
          <p:cNvPr id="180" name="Google Shape;180;g1dc263b85c3_0_6"/>
          <p:cNvGrpSpPr/>
          <p:nvPr/>
        </p:nvGrpSpPr>
        <p:grpSpPr>
          <a:xfrm>
            <a:off x="522794" y="2668675"/>
            <a:ext cx="5446283" cy="3934614"/>
            <a:chOff x="1030600" y="3073175"/>
            <a:chExt cx="4659722" cy="3508975"/>
          </a:xfrm>
        </p:grpSpPr>
        <p:pic>
          <p:nvPicPr>
            <p:cNvPr id="181" name="Google Shape;181;g1dc263b85c3_0_6"/>
            <p:cNvPicPr preferRelativeResize="0"/>
            <p:nvPr/>
          </p:nvPicPr>
          <p:blipFill rotWithShape="1">
            <a:blip r:embed="rId4">
              <a:alphaModFix/>
            </a:blip>
            <a:srcRect l="24729" t="5168" r="6018" b="8251"/>
            <a:stretch/>
          </p:blipFill>
          <p:spPr>
            <a:xfrm>
              <a:off x="2009047" y="3073175"/>
              <a:ext cx="3681274" cy="3508975"/>
            </a:xfrm>
            <a:prstGeom prst="rect">
              <a:avLst/>
            </a:prstGeom>
            <a:noFill/>
            <a:ln>
              <a:noFill/>
            </a:ln>
          </p:spPr>
        </p:pic>
        <p:pic>
          <p:nvPicPr>
            <p:cNvPr id="182" name="Google Shape;182;g1dc263b85c3_0_6"/>
            <p:cNvPicPr preferRelativeResize="0"/>
            <p:nvPr/>
          </p:nvPicPr>
          <p:blipFill rotWithShape="1">
            <a:blip r:embed="rId4">
              <a:alphaModFix/>
            </a:blip>
            <a:srcRect l="5967" t="5169" r="75626" b="40239"/>
            <a:stretch/>
          </p:blipFill>
          <p:spPr>
            <a:xfrm>
              <a:off x="1030600" y="3073175"/>
              <a:ext cx="978451" cy="2212525"/>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213e37c0ff6_1_733"/>
          <p:cNvSpPr txBox="1">
            <a:spLocks noGrp="1"/>
          </p:cNvSpPr>
          <p:nvPr>
            <p:ph type="title"/>
          </p:nvPr>
        </p:nvSpPr>
        <p:spPr>
          <a:xfrm>
            <a:off x="647700" y="605300"/>
            <a:ext cx="10896600" cy="11430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ctr" anchorCtr="0">
            <a:noAutofit/>
          </a:bodyPr>
          <a:lstStyle/>
          <a:p>
            <a:pPr marL="0" lvl="0" indent="0" algn="ctr" rtl="0">
              <a:lnSpc>
                <a:spcPct val="90000"/>
              </a:lnSpc>
              <a:spcBef>
                <a:spcPts val="0"/>
              </a:spcBef>
              <a:spcAft>
                <a:spcPts val="0"/>
              </a:spcAft>
              <a:buSzPts val="1800"/>
              <a:buNone/>
            </a:pPr>
            <a:r>
              <a:rPr lang="en-US"/>
              <a:t>Top 5 Services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Offered</a:t>
            </a:r>
            <a:r>
              <a:rPr lang="en-US"/>
              <a:t> by Respondents:</a:t>
            </a:r>
            <a:endParaRPr/>
          </a:p>
        </p:txBody>
      </p:sp>
      <p:pic>
        <p:nvPicPr>
          <p:cNvPr id="189" name="Google Shape;189;g213e37c0ff6_1_733"/>
          <p:cNvPicPr preferRelativeResize="0"/>
          <p:nvPr/>
        </p:nvPicPr>
        <p:blipFill rotWithShape="1">
          <a:blip r:embed="rId3">
            <a:alphaModFix/>
          </a:blip>
          <a:srcRect l="10579" t="30497" r="7345" b="29935"/>
          <a:stretch/>
        </p:blipFill>
        <p:spPr>
          <a:xfrm>
            <a:off x="556162" y="1926847"/>
            <a:ext cx="11079677" cy="300431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216bf61628c_0_0"/>
          <p:cNvSpPr txBox="1">
            <a:spLocks noGrp="1"/>
          </p:cNvSpPr>
          <p:nvPr>
            <p:ph type="title"/>
          </p:nvPr>
        </p:nvSpPr>
        <p:spPr>
          <a:xfrm>
            <a:off x="491675" y="830900"/>
            <a:ext cx="10896600" cy="7587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000000"/>
              </a:buClr>
              <a:buSzPts val="1800"/>
              <a:buFont typeface="Arial"/>
              <a:buNone/>
            </a:pPr>
            <a:r>
              <a:rPr lang="en-US"/>
              <a:t>Training Categories</a:t>
            </a:r>
            <a:endParaRPr/>
          </a:p>
        </p:txBody>
      </p:sp>
      <p:sp>
        <p:nvSpPr>
          <p:cNvPr id="196" name="Google Shape;196;g216bf61628c_0_0"/>
          <p:cNvSpPr txBox="1">
            <a:spLocks noGrp="1"/>
          </p:cNvSpPr>
          <p:nvPr>
            <p:ph type="body" idx="1"/>
          </p:nvPr>
        </p:nvSpPr>
        <p:spPr>
          <a:xfrm>
            <a:off x="647700" y="1725475"/>
            <a:ext cx="10896600" cy="625800"/>
          </a:xfrm>
          <a:prstGeom prst="rect">
            <a:avLst/>
          </a:prstGeom>
        </p:spPr>
        <p:txBody>
          <a:bodyPr spcFirstLastPara="1" wrap="square" lIns="0" tIns="45700" rIns="0" bIns="45700" anchor="ctr" anchorCtr="0">
            <a:normAutofit/>
          </a:bodyPr>
          <a:lstStyle/>
          <a:p>
            <a:pPr marL="0" lvl="0" indent="0" algn="ctr" rtl="0">
              <a:lnSpc>
                <a:spcPct val="115000"/>
              </a:lnSpc>
              <a:spcBef>
                <a:spcPts val="1000"/>
              </a:spcBef>
              <a:spcAft>
                <a:spcPts val="0"/>
              </a:spcAft>
              <a:buClr>
                <a:srgbClr val="000000"/>
              </a:buClr>
              <a:buSzPts val="1946"/>
              <a:buFont typeface="Arial"/>
              <a:buNone/>
            </a:pPr>
            <a:r>
              <a:rPr lang="en-US" sz="2000"/>
              <a:t>Respondents were asked to identify training needs across six content areas including:</a:t>
            </a:r>
            <a:endParaRPr sz="2000"/>
          </a:p>
        </p:txBody>
      </p:sp>
      <p:pic>
        <p:nvPicPr>
          <p:cNvPr id="197" name="Google Shape;197;g216bf61628c_0_0"/>
          <p:cNvPicPr preferRelativeResize="0"/>
          <p:nvPr/>
        </p:nvPicPr>
        <p:blipFill rotWithShape="1">
          <a:blip r:embed="rId3">
            <a:alphaModFix/>
          </a:blip>
          <a:srcRect t="11692" b="50710"/>
          <a:stretch/>
        </p:blipFill>
        <p:spPr>
          <a:xfrm>
            <a:off x="322413" y="2487150"/>
            <a:ext cx="11547178" cy="2442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1fbe9b16a5d_0_13"/>
          <p:cNvSpPr txBox="1">
            <a:spLocks noGrp="1"/>
          </p:cNvSpPr>
          <p:nvPr>
            <p:ph type="title"/>
          </p:nvPr>
        </p:nvSpPr>
        <p:spPr>
          <a:xfrm>
            <a:off x="462250" y="521250"/>
            <a:ext cx="10896600" cy="622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Training Needs: </a:t>
            </a:r>
            <a:r>
              <a:rPr lang="en-US" b="0"/>
              <a:t>General</a:t>
            </a:r>
            <a:endParaRPr b="0"/>
          </a:p>
        </p:txBody>
      </p:sp>
      <p:sp>
        <p:nvSpPr>
          <p:cNvPr id="204" name="Google Shape;204;g1fbe9b16a5d_0_13"/>
          <p:cNvSpPr txBox="1">
            <a:spLocks noGrp="1"/>
          </p:cNvSpPr>
          <p:nvPr>
            <p:ph type="body" idx="1"/>
          </p:nvPr>
        </p:nvSpPr>
        <p:spPr>
          <a:xfrm>
            <a:off x="467350" y="1397925"/>
            <a:ext cx="11408100" cy="4351200"/>
          </a:xfrm>
          <a:prstGeom prst="rect">
            <a:avLst/>
          </a:prstGeom>
          <a:noFill/>
          <a:ln>
            <a:noFill/>
          </a:ln>
        </p:spPr>
        <p:txBody>
          <a:bodyPr spcFirstLastPara="1" wrap="square" lIns="0" tIns="45700" rIns="0" bIns="45700" anchor="t" anchorCtr="0">
            <a:normAutofit fontScale="40000" lnSpcReduction="20000"/>
          </a:bodyPr>
          <a:lstStyle/>
          <a:p>
            <a:pPr marL="0" lvl="0" indent="0" algn="l" rtl="0">
              <a:lnSpc>
                <a:spcPct val="90000"/>
              </a:lnSpc>
              <a:spcBef>
                <a:spcPts val="1000"/>
              </a:spcBef>
              <a:spcAft>
                <a:spcPts val="0"/>
              </a:spcAft>
              <a:buSzPct val="38919"/>
              <a:buNone/>
            </a:pPr>
            <a:r>
              <a:rPr lang="en-US" sz="5000"/>
              <a:t>The top five training topics requested by respondents across all six areas were:</a:t>
            </a:r>
            <a:endParaRPr sz="5000"/>
          </a:p>
          <a:p>
            <a:pPr marL="0" lvl="0" indent="0" algn="l" rtl="0">
              <a:lnSpc>
                <a:spcPct val="90000"/>
              </a:lnSpc>
              <a:spcBef>
                <a:spcPts val="1000"/>
              </a:spcBef>
              <a:spcAft>
                <a:spcPts val="0"/>
              </a:spcAft>
              <a:buSzPts val="778"/>
              <a:buNone/>
            </a:pPr>
            <a:endParaRPr sz="400"/>
          </a:p>
          <a:p>
            <a:pPr marL="1828800" lvl="0" indent="0" algn="l" rtl="0">
              <a:lnSpc>
                <a:spcPct val="100000"/>
              </a:lnSpc>
              <a:spcBef>
                <a:spcPts val="1000"/>
              </a:spcBef>
              <a:spcAft>
                <a:spcPts val="0"/>
              </a:spcAft>
              <a:buNone/>
            </a:pPr>
            <a:endParaRPr/>
          </a:p>
          <a:p>
            <a:pPr marL="1828800" lvl="0" indent="-347073" algn="l" rtl="0">
              <a:lnSpc>
                <a:spcPct val="100000"/>
              </a:lnSpc>
              <a:spcBef>
                <a:spcPts val="1000"/>
              </a:spcBef>
              <a:spcAft>
                <a:spcPts val="0"/>
              </a:spcAft>
              <a:buSzPct val="88602"/>
              <a:buChar char="➢"/>
            </a:pPr>
            <a:r>
              <a:rPr lang="en-US" sz="5264"/>
              <a:t>Mental Health </a:t>
            </a:r>
            <a:endParaRPr sz="5264"/>
          </a:p>
          <a:p>
            <a:pPr marL="0" lvl="0" indent="0" algn="l" rtl="0">
              <a:lnSpc>
                <a:spcPct val="100000"/>
              </a:lnSpc>
              <a:spcBef>
                <a:spcPts val="1000"/>
              </a:spcBef>
              <a:spcAft>
                <a:spcPts val="0"/>
              </a:spcAft>
              <a:buNone/>
            </a:pPr>
            <a:endParaRPr sz="5964"/>
          </a:p>
          <a:p>
            <a:pPr marL="1828800" lvl="0" indent="-347073" algn="l" rtl="0">
              <a:lnSpc>
                <a:spcPct val="100000"/>
              </a:lnSpc>
              <a:spcBef>
                <a:spcPts val="0"/>
              </a:spcBef>
              <a:spcAft>
                <a:spcPts val="0"/>
              </a:spcAft>
              <a:buSzPct val="88602"/>
              <a:buChar char="➢"/>
            </a:pPr>
            <a:r>
              <a:rPr lang="en-US" sz="5264"/>
              <a:t>Retention and Re-engagement in Care </a:t>
            </a:r>
            <a:endParaRPr sz="4364"/>
          </a:p>
          <a:p>
            <a:pPr marL="0" lvl="0" indent="0" algn="l" rtl="0">
              <a:lnSpc>
                <a:spcPct val="100000"/>
              </a:lnSpc>
              <a:spcBef>
                <a:spcPts val="0"/>
              </a:spcBef>
              <a:spcAft>
                <a:spcPts val="0"/>
              </a:spcAft>
              <a:buNone/>
            </a:pPr>
            <a:endParaRPr sz="5214"/>
          </a:p>
          <a:p>
            <a:pPr marL="0" lvl="0" indent="0" algn="l" rtl="0">
              <a:lnSpc>
                <a:spcPct val="100000"/>
              </a:lnSpc>
              <a:spcBef>
                <a:spcPts val="0"/>
              </a:spcBef>
              <a:spcAft>
                <a:spcPts val="0"/>
              </a:spcAft>
              <a:buNone/>
            </a:pPr>
            <a:endParaRPr sz="4964"/>
          </a:p>
          <a:p>
            <a:pPr marL="1828800" lvl="0" indent="-347073" algn="l" rtl="0">
              <a:lnSpc>
                <a:spcPct val="100000"/>
              </a:lnSpc>
              <a:spcBef>
                <a:spcPts val="0"/>
              </a:spcBef>
              <a:spcAft>
                <a:spcPts val="0"/>
              </a:spcAft>
              <a:buSzPct val="88602"/>
              <a:buChar char="➢"/>
            </a:pPr>
            <a:r>
              <a:rPr lang="en-US" sz="5264"/>
              <a:t>Substance Use among people living with HCV, STIs, and/or HIV</a:t>
            </a:r>
            <a:endParaRPr sz="5264"/>
          </a:p>
          <a:p>
            <a:pPr marL="1828800" lvl="0" indent="0" algn="l" rtl="0">
              <a:lnSpc>
                <a:spcPct val="100000"/>
              </a:lnSpc>
              <a:spcBef>
                <a:spcPts val="0"/>
              </a:spcBef>
              <a:spcAft>
                <a:spcPts val="0"/>
              </a:spcAft>
              <a:buNone/>
            </a:pPr>
            <a:r>
              <a:rPr lang="en-US" sz="5264"/>
              <a:t> </a:t>
            </a:r>
            <a:endParaRPr sz="5264"/>
          </a:p>
          <a:p>
            <a:pPr marL="1828800" lvl="0" indent="0" algn="l" rtl="0">
              <a:lnSpc>
                <a:spcPct val="100000"/>
              </a:lnSpc>
              <a:spcBef>
                <a:spcPts val="0"/>
              </a:spcBef>
              <a:spcAft>
                <a:spcPts val="0"/>
              </a:spcAft>
              <a:buNone/>
            </a:pPr>
            <a:endParaRPr sz="5264"/>
          </a:p>
          <a:p>
            <a:pPr marL="1828800" lvl="0" indent="-347073" algn="l" rtl="0">
              <a:lnSpc>
                <a:spcPct val="100000"/>
              </a:lnSpc>
              <a:spcBef>
                <a:spcPts val="0"/>
              </a:spcBef>
              <a:spcAft>
                <a:spcPts val="0"/>
              </a:spcAft>
              <a:buSzPct val="88602"/>
              <a:buChar char="➢"/>
            </a:pPr>
            <a:r>
              <a:rPr lang="en-US" sz="5264"/>
              <a:t>Whole Person Health </a:t>
            </a:r>
            <a:endParaRPr sz="5264"/>
          </a:p>
          <a:p>
            <a:pPr marL="0" lvl="0" indent="0" algn="l" rtl="0">
              <a:lnSpc>
                <a:spcPct val="100000"/>
              </a:lnSpc>
              <a:spcBef>
                <a:spcPts val="0"/>
              </a:spcBef>
              <a:spcAft>
                <a:spcPts val="0"/>
              </a:spcAft>
              <a:buNone/>
            </a:pPr>
            <a:endParaRPr sz="5014"/>
          </a:p>
          <a:p>
            <a:pPr marL="0" lvl="0" indent="0" algn="l" rtl="0">
              <a:lnSpc>
                <a:spcPct val="100000"/>
              </a:lnSpc>
              <a:spcBef>
                <a:spcPts val="0"/>
              </a:spcBef>
              <a:spcAft>
                <a:spcPts val="0"/>
              </a:spcAft>
              <a:buNone/>
            </a:pPr>
            <a:endParaRPr sz="5014"/>
          </a:p>
          <a:p>
            <a:pPr marL="1828800" lvl="0" indent="-347073" algn="l" rtl="0">
              <a:lnSpc>
                <a:spcPct val="100000"/>
              </a:lnSpc>
              <a:spcBef>
                <a:spcPts val="0"/>
              </a:spcBef>
              <a:spcAft>
                <a:spcPts val="0"/>
              </a:spcAft>
              <a:buSzPct val="88602"/>
              <a:buChar char="➢"/>
            </a:pPr>
            <a:r>
              <a:rPr lang="en-US" sz="5264"/>
              <a:t>Stigma and Cultural Humility/Cultural Flexibility</a:t>
            </a:r>
            <a:endParaRPr/>
          </a:p>
        </p:txBody>
      </p:sp>
      <p:pic>
        <p:nvPicPr>
          <p:cNvPr id="205" name="Google Shape;205;g1fbe9b16a5d_0_13"/>
          <p:cNvPicPr preferRelativeResize="0"/>
          <p:nvPr/>
        </p:nvPicPr>
        <p:blipFill>
          <a:blip r:embed="rId3">
            <a:alphaModFix/>
          </a:blip>
          <a:stretch>
            <a:fillRect/>
          </a:stretch>
        </p:blipFill>
        <p:spPr>
          <a:xfrm>
            <a:off x="918500" y="4141125"/>
            <a:ext cx="614775" cy="590200"/>
          </a:xfrm>
          <a:prstGeom prst="rect">
            <a:avLst/>
          </a:prstGeom>
          <a:noFill/>
          <a:ln>
            <a:noFill/>
          </a:ln>
        </p:spPr>
      </p:pic>
      <p:pic>
        <p:nvPicPr>
          <p:cNvPr id="206" name="Google Shape;206;g1fbe9b16a5d_0_13"/>
          <p:cNvPicPr preferRelativeResize="0"/>
          <p:nvPr/>
        </p:nvPicPr>
        <p:blipFill>
          <a:blip r:embed="rId4">
            <a:alphaModFix/>
          </a:blip>
          <a:stretch>
            <a:fillRect/>
          </a:stretch>
        </p:blipFill>
        <p:spPr>
          <a:xfrm>
            <a:off x="951700" y="3411549"/>
            <a:ext cx="548375" cy="590187"/>
          </a:xfrm>
          <a:prstGeom prst="rect">
            <a:avLst/>
          </a:prstGeom>
          <a:noFill/>
          <a:ln>
            <a:noFill/>
          </a:ln>
        </p:spPr>
      </p:pic>
      <p:pic>
        <p:nvPicPr>
          <p:cNvPr id="207" name="Google Shape;207;g1fbe9b16a5d_0_13"/>
          <p:cNvPicPr preferRelativeResize="0"/>
          <p:nvPr/>
        </p:nvPicPr>
        <p:blipFill>
          <a:blip r:embed="rId5">
            <a:alphaModFix/>
          </a:blip>
          <a:stretch>
            <a:fillRect/>
          </a:stretch>
        </p:blipFill>
        <p:spPr>
          <a:xfrm>
            <a:off x="951700" y="1931500"/>
            <a:ext cx="548375" cy="676001"/>
          </a:xfrm>
          <a:prstGeom prst="rect">
            <a:avLst/>
          </a:prstGeom>
          <a:noFill/>
          <a:ln>
            <a:noFill/>
          </a:ln>
        </p:spPr>
      </p:pic>
      <p:pic>
        <p:nvPicPr>
          <p:cNvPr id="208" name="Google Shape;208;g1fbe9b16a5d_0_13"/>
          <p:cNvPicPr preferRelativeResize="0"/>
          <p:nvPr/>
        </p:nvPicPr>
        <p:blipFill>
          <a:blip r:embed="rId6">
            <a:alphaModFix/>
          </a:blip>
          <a:stretch>
            <a:fillRect/>
          </a:stretch>
        </p:blipFill>
        <p:spPr>
          <a:xfrm>
            <a:off x="863463" y="2649950"/>
            <a:ext cx="724849" cy="622200"/>
          </a:xfrm>
          <a:prstGeom prst="rect">
            <a:avLst/>
          </a:prstGeom>
          <a:noFill/>
          <a:ln>
            <a:noFill/>
          </a:ln>
        </p:spPr>
      </p:pic>
      <p:pic>
        <p:nvPicPr>
          <p:cNvPr id="209" name="Google Shape;209;g1fbe9b16a5d_0_13"/>
          <p:cNvPicPr preferRelativeResize="0"/>
          <p:nvPr/>
        </p:nvPicPr>
        <p:blipFill>
          <a:blip r:embed="rId7">
            <a:alphaModFix/>
          </a:blip>
          <a:stretch>
            <a:fillRect/>
          </a:stretch>
        </p:blipFill>
        <p:spPr>
          <a:xfrm>
            <a:off x="918501" y="4967652"/>
            <a:ext cx="614775" cy="5189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216f124ab0e_3_95"/>
          <p:cNvSpPr txBox="1">
            <a:spLocks noGrp="1"/>
          </p:cNvSpPr>
          <p:nvPr>
            <p:ph type="title"/>
          </p:nvPr>
        </p:nvSpPr>
        <p:spPr>
          <a:xfrm>
            <a:off x="462250" y="521250"/>
            <a:ext cx="10896600" cy="622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Training Needs: </a:t>
            </a:r>
            <a:r>
              <a:rPr lang="en-US" b="0"/>
              <a:t>Trends from 2021</a:t>
            </a:r>
            <a:endParaRPr b="0"/>
          </a:p>
        </p:txBody>
      </p:sp>
      <p:sp>
        <p:nvSpPr>
          <p:cNvPr id="216" name="Google Shape;216;g216f124ab0e_3_95"/>
          <p:cNvSpPr txBox="1">
            <a:spLocks noGrp="1"/>
          </p:cNvSpPr>
          <p:nvPr>
            <p:ph type="body" idx="1"/>
          </p:nvPr>
        </p:nvSpPr>
        <p:spPr>
          <a:xfrm>
            <a:off x="467350" y="1397925"/>
            <a:ext cx="11408100" cy="88440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1000"/>
              </a:spcBef>
              <a:spcAft>
                <a:spcPts val="0"/>
              </a:spcAft>
              <a:buSzPts val="1946"/>
              <a:buNone/>
            </a:pPr>
            <a:r>
              <a:rPr lang="en-US" sz="2000"/>
              <a:t>When compared with training priorities from the 2021 needs assessment, this year’s responses indicate continued focus on mental health and substance use.</a:t>
            </a:r>
            <a:endParaRPr/>
          </a:p>
        </p:txBody>
      </p:sp>
      <p:sp>
        <p:nvSpPr>
          <p:cNvPr id="217" name="Google Shape;217;g216f124ab0e_3_95"/>
          <p:cNvSpPr txBox="1"/>
          <p:nvPr/>
        </p:nvSpPr>
        <p:spPr>
          <a:xfrm>
            <a:off x="967850" y="2386625"/>
            <a:ext cx="5055300" cy="32889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US" sz="2000" u="sng">
                <a:solidFill>
                  <a:schemeClr val="dk1"/>
                </a:solidFill>
                <a:latin typeface="Montserrat"/>
                <a:ea typeface="Montserrat"/>
                <a:cs typeface="Montserrat"/>
                <a:sym typeface="Montserrat"/>
              </a:rPr>
              <a:t>Training Needs: 2021</a:t>
            </a:r>
            <a:endParaRPr sz="2000" u="sng">
              <a:solidFill>
                <a:schemeClr val="dk1"/>
              </a:solidFill>
              <a:latin typeface="Montserrat"/>
              <a:ea typeface="Montserrat"/>
              <a:cs typeface="Montserrat"/>
              <a:sym typeface="Montserrat"/>
            </a:endParaRPr>
          </a:p>
          <a:p>
            <a:pPr marL="457200" lvl="0" indent="-355600" algn="l" rtl="0">
              <a:spcBef>
                <a:spcPts val="1000"/>
              </a:spcBef>
              <a:spcAft>
                <a:spcPts val="0"/>
              </a:spcAft>
              <a:buClr>
                <a:schemeClr val="accent2"/>
              </a:buClr>
              <a:buSzPts val="2000"/>
              <a:buFont typeface="Noto Sans"/>
              <a:buChar char="➢"/>
            </a:pPr>
            <a:r>
              <a:rPr lang="en-US" sz="2000">
                <a:solidFill>
                  <a:schemeClr val="dk1"/>
                </a:solidFill>
                <a:highlight>
                  <a:srgbClr val="FFF2CC"/>
                </a:highlight>
                <a:latin typeface="Montserrat"/>
                <a:ea typeface="Montserrat"/>
                <a:cs typeface="Montserrat"/>
                <a:sym typeface="Montserrat"/>
              </a:rPr>
              <a:t>Mental Health</a:t>
            </a:r>
            <a:endParaRPr sz="2000">
              <a:solidFill>
                <a:schemeClr val="dk1"/>
              </a:solidFill>
              <a:highlight>
                <a:srgbClr val="FFF2CC"/>
              </a:highlight>
              <a:latin typeface="Montserrat"/>
              <a:ea typeface="Montserrat"/>
              <a:cs typeface="Montserrat"/>
              <a:sym typeface="Montserrat"/>
            </a:endParaRPr>
          </a:p>
          <a:p>
            <a:pPr marL="457200" lvl="0" indent="-355600" algn="l" rtl="0">
              <a:spcBef>
                <a:spcPts val="1000"/>
              </a:spcBef>
              <a:spcAft>
                <a:spcPts val="0"/>
              </a:spcAft>
              <a:buClr>
                <a:schemeClr val="accent2"/>
              </a:buClr>
              <a:buSzPts val="2000"/>
              <a:buFont typeface="Noto Sans"/>
              <a:buChar char="➢"/>
            </a:pPr>
            <a:r>
              <a:rPr lang="en-US" sz="2000">
                <a:solidFill>
                  <a:schemeClr val="dk1"/>
                </a:solidFill>
                <a:latin typeface="Montserrat"/>
                <a:ea typeface="Montserrat"/>
                <a:cs typeface="Montserrat"/>
                <a:sym typeface="Montserrat"/>
              </a:rPr>
              <a:t>Harm Reduction</a:t>
            </a:r>
            <a:endParaRPr sz="2000">
              <a:solidFill>
                <a:schemeClr val="dk1"/>
              </a:solidFill>
              <a:latin typeface="Montserrat"/>
              <a:ea typeface="Montserrat"/>
              <a:cs typeface="Montserrat"/>
              <a:sym typeface="Montserrat"/>
            </a:endParaRPr>
          </a:p>
          <a:p>
            <a:pPr marL="457200" lvl="0" indent="-355600" algn="l" rtl="0">
              <a:spcBef>
                <a:spcPts val="1000"/>
              </a:spcBef>
              <a:spcAft>
                <a:spcPts val="0"/>
              </a:spcAft>
              <a:buClr>
                <a:schemeClr val="accent2"/>
              </a:buClr>
              <a:buSzPts val="2000"/>
              <a:buFont typeface="Noto Sans"/>
              <a:buChar char="➢"/>
            </a:pPr>
            <a:r>
              <a:rPr lang="en-US" sz="2000">
                <a:solidFill>
                  <a:schemeClr val="dk1"/>
                </a:solidFill>
                <a:highlight>
                  <a:srgbClr val="FFF2CC"/>
                </a:highlight>
                <a:latin typeface="Montserrat"/>
                <a:ea typeface="Montserrat"/>
                <a:cs typeface="Montserrat"/>
                <a:sym typeface="Montserrat"/>
              </a:rPr>
              <a:t>Substance Use among people living with HCV, STIs, and/or HIV</a:t>
            </a:r>
            <a:endParaRPr sz="2000">
              <a:solidFill>
                <a:schemeClr val="dk1"/>
              </a:solidFill>
              <a:highlight>
                <a:srgbClr val="FFF2CC"/>
              </a:highlight>
              <a:latin typeface="Montserrat"/>
              <a:ea typeface="Montserrat"/>
              <a:cs typeface="Montserrat"/>
              <a:sym typeface="Montserrat"/>
            </a:endParaRPr>
          </a:p>
          <a:p>
            <a:pPr marL="457200" lvl="0" indent="-355600" algn="l" rtl="0">
              <a:spcBef>
                <a:spcPts val="1000"/>
              </a:spcBef>
              <a:spcAft>
                <a:spcPts val="0"/>
              </a:spcAft>
              <a:buClr>
                <a:schemeClr val="accent2"/>
              </a:buClr>
              <a:buSzPts val="2000"/>
              <a:buFont typeface="Noto Sans"/>
              <a:buChar char="➢"/>
            </a:pPr>
            <a:r>
              <a:rPr lang="en-US" sz="2000">
                <a:solidFill>
                  <a:schemeClr val="dk1"/>
                </a:solidFill>
                <a:latin typeface="Montserrat"/>
                <a:ea typeface="Montserrat"/>
                <a:cs typeface="Montserrat"/>
                <a:sym typeface="Montserrat"/>
              </a:rPr>
              <a:t>Community Health Center/PCP Engagement</a:t>
            </a:r>
            <a:endParaRPr sz="2000">
              <a:solidFill>
                <a:schemeClr val="dk1"/>
              </a:solidFill>
              <a:latin typeface="Montserrat"/>
              <a:ea typeface="Montserrat"/>
              <a:cs typeface="Montserrat"/>
              <a:sym typeface="Montserrat"/>
            </a:endParaRPr>
          </a:p>
          <a:p>
            <a:pPr marL="457200" lvl="0" indent="-355600" algn="l" rtl="0">
              <a:spcBef>
                <a:spcPts val="1000"/>
              </a:spcBef>
              <a:spcAft>
                <a:spcPts val="0"/>
              </a:spcAft>
              <a:buClr>
                <a:schemeClr val="accent2"/>
              </a:buClr>
              <a:buSzPts val="2000"/>
              <a:buFont typeface="Noto Sans"/>
              <a:buChar char="➢"/>
            </a:pPr>
            <a:r>
              <a:rPr lang="en-US" sz="2000">
                <a:solidFill>
                  <a:schemeClr val="dk1"/>
                </a:solidFill>
                <a:latin typeface="Montserrat"/>
                <a:ea typeface="Montserrat"/>
                <a:cs typeface="Montserrat"/>
                <a:sym typeface="Montserrat"/>
              </a:rPr>
              <a:t>Social Media and Marketing</a:t>
            </a:r>
            <a:endParaRPr>
              <a:latin typeface="Montserrat"/>
              <a:ea typeface="Montserrat"/>
              <a:cs typeface="Montserrat"/>
              <a:sym typeface="Montserrat"/>
            </a:endParaRPr>
          </a:p>
        </p:txBody>
      </p:sp>
      <p:sp>
        <p:nvSpPr>
          <p:cNvPr id="218" name="Google Shape;218;g216f124ab0e_3_95"/>
          <p:cNvSpPr txBox="1"/>
          <p:nvPr/>
        </p:nvSpPr>
        <p:spPr>
          <a:xfrm>
            <a:off x="6455950" y="2386625"/>
            <a:ext cx="4902900" cy="32889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US" sz="2000" u="sng">
                <a:solidFill>
                  <a:schemeClr val="dk1"/>
                </a:solidFill>
                <a:latin typeface="Montserrat"/>
                <a:ea typeface="Montserrat"/>
                <a:cs typeface="Montserrat"/>
                <a:sym typeface="Montserrat"/>
              </a:rPr>
              <a:t>Training Needs: 2022</a:t>
            </a:r>
            <a:endParaRPr sz="2000" u="sng">
              <a:solidFill>
                <a:schemeClr val="dk1"/>
              </a:solidFill>
              <a:latin typeface="Montserrat"/>
              <a:ea typeface="Montserrat"/>
              <a:cs typeface="Montserrat"/>
              <a:sym typeface="Montserrat"/>
            </a:endParaRPr>
          </a:p>
          <a:p>
            <a:pPr marL="457200" lvl="0" indent="-355600" algn="l" rtl="0">
              <a:spcBef>
                <a:spcPts val="1000"/>
              </a:spcBef>
              <a:spcAft>
                <a:spcPts val="0"/>
              </a:spcAft>
              <a:buClr>
                <a:schemeClr val="accent2"/>
              </a:buClr>
              <a:buSzPts val="2000"/>
              <a:buFont typeface="Noto Sans"/>
              <a:buChar char="➢"/>
            </a:pPr>
            <a:r>
              <a:rPr lang="en-US" sz="2000">
                <a:solidFill>
                  <a:schemeClr val="dk1"/>
                </a:solidFill>
                <a:highlight>
                  <a:srgbClr val="FFF2CC"/>
                </a:highlight>
                <a:latin typeface="Montserrat"/>
                <a:ea typeface="Montserrat"/>
                <a:cs typeface="Montserrat"/>
                <a:sym typeface="Montserrat"/>
              </a:rPr>
              <a:t>Mental Health </a:t>
            </a:r>
            <a:endParaRPr sz="2000">
              <a:solidFill>
                <a:schemeClr val="dk1"/>
              </a:solidFill>
              <a:highlight>
                <a:srgbClr val="FFF2CC"/>
              </a:highlight>
              <a:latin typeface="Montserrat"/>
              <a:ea typeface="Montserrat"/>
              <a:cs typeface="Montserrat"/>
              <a:sym typeface="Montserrat"/>
            </a:endParaRPr>
          </a:p>
          <a:p>
            <a:pPr marL="457200" lvl="0" indent="-355600" algn="l" rtl="0">
              <a:spcBef>
                <a:spcPts val="1000"/>
              </a:spcBef>
              <a:spcAft>
                <a:spcPts val="0"/>
              </a:spcAft>
              <a:buClr>
                <a:schemeClr val="accent2"/>
              </a:buClr>
              <a:buSzPts val="2000"/>
              <a:buFont typeface="Noto Sans"/>
              <a:buChar char="➢"/>
            </a:pPr>
            <a:r>
              <a:rPr lang="en-US" sz="2000">
                <a:solidFill>
                  <a:schemeClr val="dk1"/>
                </a:solidFill>
                <a:latin typeface="Montserrat"/>
                <a:ea typeface="Montserrat"/>
                <a:cs typeface="Montserrat"/>
                <a:sym typeface="Montserrat"/>
              </a:rPr>
              <a:t>Retention  in Care </a:t>
            </a:r>
            <a:endParaRPr sz="2000">
              <a:solidFill>
                <a:schemeClr val="dk1"/>
              </a:solidFill>
              <a:latin typeface="Montserrat"/>
              <a:ea typeface="Montserrat"/>
              <a:cs typeface="Montserrat"/>
              <a:sym typeface="Montserrat"/>
            </a:endParaRPr>
          </a:p>
          <a:p>
            <a:pPr marL="457200" lvl="0" indent="-355600" algn="l" rtl="0">
              <a:spcBef>
                <a:spcPts val="1000"/>
              </a:spcBef>
              <a:spcAft>
                <a:spcPts val="0"/>
              </a:spcAft>
              <a:buClr>
                <a:schemeClr val="accent2"/>
              </a:buClr>
              <a:buSzPts val="2000"/>
              <a:buFont typeface="Noto Sans"/>
              <a:buChar char="➢"/>
            </a:pPr>
            <a:r>
              <a:rPr lang="en-US" sz="2000">
                <a:solidFill>
                  <a:schemeClr val="dk1"/>
                </a:solidFill>
                <a:highlight>
                  <a:srgbClr val="FFF2CC"/>
                </a:highlight>
                <a:latin typeface="Montserrat"/>
                <a:ea typeface="Montserrat"/>
                <a:cs typeface="Montserrat"/>
                <a:sym typeface="Montserrat"/>
              </a:rPr>
              <a:t>Substance Use among people living with HCV, STIs, and/or HIV</a:t>
            </a:r>
            <a:endParaRPr sz="2000">
              <a:solidFill>
                <a:schemeClr val="dk1"/>
              </a:solidFill>
              <a:highlight>
                <a:srgbClr val="FFF2CC"/>
              </a:highlight>
              <a:latin typeface="Montserrat"/>
              <a:ea typeface="Montserrat"/>
              <a:cs typeface="Montserrat"/>
              <a:sym typeface="Montserrat"/>
            </a:endParaRPr>
          </a:p>
          <a:p>
            <a:pPr marL="457200" lvl="0" indent="-355600" algn="l" rtl="0">
              <a:spcBef>
                <a:spcPts val="1000"/>
              </a:spcBef>
              <a:spcAft>
                <a:spcPts val="0"/>
              </a:spcAft>
              <a:buClr>
                <a:schemeClr val="accent2"/>
              </a:buClr>
              <a:buSzPts val="2000"/>
              <a:buFont typeface="Noto Sans"/>
              <a:buChar char="➢"/>
            </a:pPr>
            <a:r>
              <a:rPr lang="en-US" sz="2000">
                <a:solidFill>
                  <a:schemeClr val="dk1"/>
                </a:solidFill>
                <a:latin typeface="Montserrat"/>
                <a:ea typeface="Montserrat"/>
                <a:cs typeface="Montserrat"/>
                <a:sym typeface="Montserrat"/>
              </a:rPr>
              <a:t>Whole Person Health </a:t>
            </a:r>
            <a:endParaRPr sz="2000">
              <a:solidFill>
                <a:schemeClr val="dk1"/>
              </a:solidFill>
              <a:latin typeface="Montserrat"/>
              <a:ea typeface="Montserrat"/>
              <a:cs typeface="Montserrat"/>
              <a:sym typeface="Montserrat"/>
            </a:endParaRPr>
          </a:p>
          <a:p>
            <a:pPr marL="457200" lvl="0" indent="-355600" algn="l" rtl="0">
              <a:spcBef>
                <a:spcPts val="1000"/>
              </a:spcBef>
              <a:spcAft>
                <a:spcPts val="0"/>
              </a:spcAft>
              <a:buClr>
                <a:schemeClr val="accent2"/>
              </a:buClr>
              <a:buSzPts val="2000"/>
              <a:buFont typeface="Noto Sans"/>
              <a:buChar char="➢"/>
            </a:pPr>
            <a:r>
              <a:rPr lang="en-US" sz="2000">
                <a:solidFill>
                  <a:schemeClr val="dk1"/>
                </a:solidFill>
                <a:latin typeface="Montserrat"/>
                <a:ea typeface="Montserrat"/>
                <a:cs typeface="Montserrat"/>
                <a:sym typeface="Montserrat"/>
              </a:rPr>
              <a:t>Stigma and Cultural Humility/Cultural Flexibility</a:t>
            </a:r>
            <a:endParaRPr>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21344e6e1af_0_13"/>
          <p:cNvSpPr txBox="1">
            <a:spLocks noGrp="1"/>
          </p:cNvSpPr>
          <p:nvPr>
            <p:ph type="title"/>
          </p:nvPr>
        </p:nvSpPr>
        <p:spPr>
          <a:xfrm>
            <a:off x="455175" y="741125"/>
            <a:ext cx="5831700" cy="72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Training Needs: </a:t>
            </a:r>
            <a:r>
              <a:rPr lang="en-US" b="0"/>
              <a:t>CHWs</a:t>
            </a:r>
            <a:endParaRPr b="0"/>
          </a:p>
        </p:txBody>
      </p:sp>
      <p:sp>
        <p:nvSpPr>
          <p:cNvPr id="225" name="Google Shape;225;g21344e6e1af_0_13"/>
          <p:cNvSpPr txBox="1">
            <a:spLocks noGrp="1"/>
          </p:cNvSpPr>
          <p:nvPr>
            <p:ph type="body" idx="1"/>
          </p:nvPr>
        </p:nvSpPr>
        <p:spPr>
          <a:xfrm>
            <a:off x="1357375" y="1162925"/>
            <a:ext cx="10725900" cy="5804700"/>
          </a:xfrm>
          <a:prstGeom prst="rect">
            <a:avLst/>
          </a:prstGeom>
        </p:spPr>
        <p:txBody>
          <a:bodyPr spcFirstLastPara="1" wrap="square" lIns="0" tIns="45700" rIns="0" bIns="45700" anchor="t" anchorCtr="0">
            <a:noAutofit/>
          </a:bodyPr>
          <a:lstStyle/>
          <a:p>
            <a:pPr marL="0" lvl="0" indent="0" algn="l" rtl="0">
              <a:lnSpc>
                <a:spcPct val="100000"/>
              </a:lnSpc>
              <a:spcBef>
                <a:spcPts val="0"/>
              </a:spcBef>
              <a:spcAft>
                <a:spcPts val="0"/>
              </a:spcAft>
              <a:buNone/>
            </a:pPr>
            <a:endParaRPr sz="2000">
              <a:solidFill>
                <a:srgbClr val="000000"/>
              </a:solidFill>
            </a:endParaRPr>
          </a:p>
          <a:p>
            <a:pPr marL="0" lvl="0" indent="0" algn="l" rtl="0">
              <a:lnSpc>
                <a:spcPct val="100000"/>
              </a:lnSpc>
              <a:spcBef>
                <a:spcPts val="0"/>
              </a:spcBef>
              <a:spcAft>
                <a:spcPts val="0"/>
              </a:spcAft>
              <a:buNone/>
            </a:pPr>
            <a:endParaRPr sz="2000">
              <a:solidFill>
                <a:srgbClr val="000000"/>
              </a:solidFill>
            </a:endParaRPr>
          </a:p>
          <a:p>
            <a:pPr marL="0" lvl="0" indent="0" algn="l" rtl="0">
              <a:lnSpc>
                <a:spcPct val="100000"/>
              </a:lnSpc>
              <a:spcBef>
                <a:spcPts val="0"/>
              </a:spcBef>
              <a:spcAft>
                <a:spcPts val="0"/>
              </a:spcAft>
              <a:buNone/>
            </a:pPr>
            <a:endParaRPr sz="2000">
              <a:solidFill>
                <a:srgbClr val="000000"/>
              </a:solidFill>
            </a:endParaRPr>
          </a:p>
          <a:p>
            <a:pPr marL="1371600" lvl="0" indent="-355600" algn="l" rtl="0">
              <a:lnSpc>
                <a:spcPct val="100000"/>
              </a:lnSpc>
              <a:spcBef>
                <a:spcPts val="0"/>
              </a:spcBef>
              <a:spcAft>
                <a:spcPts val="0"/>
              </a:spcAft>
              <a:buClr>
                <a:srgbClr val="C8122C"/>
              </a:buClr>
              <a:buSzPts val="2000"/>
              <a:buChar char="➢"/>
            </a:pPr>
            <a:r>
              <a:rPr lang="en-US" sz="2000">
                <a:solidFill>
                  <a:srgbClr val="000000"/>
                </a:solidFill>
              </a:rPr>
              <a:t>Retention and Re-engagement in Care</a:t>
            </a:r>
            <a:endParaRPr sz="2000">
              <a:solidFill>
                <a:srgbClr val="000000"/>
              </a:solidFill>
            </a:endParaRPr>
          </a:p>
          <a:p>
            <a:pPr marL="0" lvl="0" indent="0" algn="l" rtl="0">
              <a:lnSpc>
                <a:spcPct val="100000"/>
              </a:lnSpc>
              <a:spcBef>
                <a:spcPts val="0"/>
              </a:spcBef>
              <a:spcAft>
                <a:spcPts val="0"/>
              </a:spcAft>
              <a:buNone/>
            </a:pPr>
            <a:endParaRPr sz="2000">
              <a:solidFill>
                <a:srgbClr val="000000"/>
              </a:solidFill>
            </a:endParaRPr>
          </a:p>
          <a:p>
            <a:pPr marL="1371600" lvl="0" indent="-355600" algn="l" rtl="0">
              <a:lnSpc>
                <a:spcPct val="100000"/>
              </a:lnSpc>
              <a:spcBef>
                <a:spcPts val="0"/>
              </a:spcBef>
              <a:spcAft>
                <a:spcPts val="0"/>
              </a:spcAft>
              <a:buClr>
                <a:srgbClr val="C8122C"/>
              </a:buClr>
              <a:buSzPts val="2000"/>
              <a:buChar char="➢"/>
            </a:pPr>
            <a:r>
              <a:rPr lang="en-US" sz="2000">
                <a:solidFill>
                  <a:srgbClr val="000000"/>
                </a:solidFill>
              </a:rPr>
              <a:t>Behavioral Surveillance</a:t>
            </a:r>
            <a:endParaRPr sz="2000">
              <a:solidFill>
                <a:srgbClr val="000000"/>
              </a:solidFill>
            </a:endParaRPr>
          </a:p>
          <a:p>
            <a:pPr marL="0" lvl="0" indent="0" algn="l" rtl="0">
              <a:lnSpc>
                <a:spcPct val="100000"/>
              </a:lnSpc>
              <a:spcBef>
                <a:spcPts val="0"/>
              </a:spcBef>
              <a:spcAft>
                <a:spcPts val="0"/>
              </a:spcAft>
              <a:buNone/>
            </a:pPr>
            <a:endParaRPr sz="2000">
              <a:solidFill>
                <a:srgbClr val="000000"/>
              </a:solidFill>
            </a:endParaRPr>
          </a:p>
          <a:p>
            <a:pPr marL="1371600" lvl="0" indent="-355600" algn="l" rtl="0">
              <a:lnSpc>
                <a:spcPct val="100000"/>
              </a:lnSpc>
              <a:spcBef>
                <a:spcPts val="0"/>
              </a:spcBef>
              <a:spcAft>
                <a:spcPts val="0"/>
              </a:spcAft>
              <a:buClr>
                <a:srgbClr val="C8122C"/>
              </a:buClr>
              <a:buSzPts val="2000"/>
              <a:buChar char="➢"/>
            </a:pPr>
            <a:r>
              <a:rPr lang="en-US" sz="2000">
                <a:solidFill>
                  <a:srgbClr val="000000"/>
                </a:solidFill>
              </a:rPr>
              <a:t>Testing (Routine, Streamline, Rapid, Clinical/Non-Clinical Settings)</a:t>
            </a:r>
            <a:endParaRPr sz="2000">
              <a:solidFill>
                <a:srgbClr val="000000"/>
              </a:solidFill>
            </a:endParaRPr>
          </a:p>
          <a:p>
            <a:pPr marL="0" lvl="0" indent="0" algn="l" rtl="0">
              <a:lnSpc>
                <a:spcPct val="100000"/>
              </a:lnSpc>
              <a:spcBef>
                <a:spcPts val="0"/>
              </a:spcBef>
              <a:spcAft>
                <a:spcPts val="0"/>
              </a:spcAft>
              <a:buNone/>
            </a:pPr>
            <a:endParaRPr sz="2000">
              <a:solidFill>
                <a:srgbClr val="000000"/>
              </a:solidFill>
            </a:endParaRPr>
          </a:p>
          <a:p>
            <a:pPr marL="1371600" lvl="0" indent="-355600" algn="l" rtl="0">
              <a:lnSpc>
                <a:spcPct val="100000"/>
              </a:lnSpc>
              <a:spcBef>
                <a:spcPts val="0"/>
              </a:spcBef>
              <a:spcAft>
                <a:spcPts val="0"/>
              </a:spcAft>
              <a:buClr>
                <a:srgbClr val="C8122C"/>
              </a:buClr>
              <a:buSzPts val="2000"/>
              <a:buChar char="➢"/>
            </a:pPr>
            <a:r>
              <a:rPr lang="en-US" sz="2000">
                <a:solidFill>
                  <a:srgbClr val="000000"/>
                </a:solidFill>
              </a:rPr>
              <a:t>High-Impact HIV Prevention</a:t>
            </a:r>
            <a:endParaRPr sz="2000">
              <a:solidFill>
                <a:srgbClr val="000000"/>
              </a:solidFill>
            </a:endParaRPr>
          </a:p>
          <a:p>
            <a:pPr marL="0" lvl="0" indent="0" algn="l" rtl="0">
              <a:lnSpc>
                <a:spcPct val="100000"/>
              </a:lnSpc>
              <a:spcBef>
                <a:spcPts val="0"/>
              </a:spcBef>
              <a:spcAft>
                <a:spcPts val="0"/>
              </a:spcAft>
              <a:buNone/>
            </a:pPr>
            <a:endParaRPr sz="2000">
              <a:solidFill>
                <a:srgbClr val="000000"/>
              </a:solidFill>
            </a:endParaRPr>
          </a:p>
          <a:p>
            <a:pPr marL="1371600" lvl="0" indent="-355600" algn="l" rtl="0">
              <a:lnSpc>
                <a:spcPct val="100000"/>
              </a:lnSpc>
              <a:spcBef>
                <a:spcPts val="0"/>
              </a:spcBef>
              <a:spcAft>
                <a:spcPts val="0"/>
              </a:spcAft>
              <a:buClr>
                <a:srgbClr val="C8122C"/>
              </a:buClr>
              <a:buSzPts val="2000"/>
              <a:buChar char="➢"/>
            </a:pPr>
            <a:r>
              <a:rPr lang="en-US" sz="2000">
                <a:solidFill>
                  <a:srgbClr val="000000"/>
                </a:solidFill>
              </a:rPr>
              <a:t>Data to Care Surveillance/Care Provision (Use of multiple treatment/care data sources to identify persons who are not in care)</a:t>
            </a:r>
            <a:endParaRPr sz="2000">
              <a:solidFill>
                <a:srgbClr val="000000"/>
              </a:solidFill>
            </a:endParaRPr>
          </a:p>
          <a:p>
            <a:pPr marL="0" lvl="0" indent="0" algn="l" rtl="0">
              <a:lnSpc>
                <a:spcPct val="100000"/>
              </a:lnSpc>
              <a:spcBef>
                <a:spcPts val="0"/>
              </a:spcBef>
              <a:spcAft>
                <a:spcPts val="0"/>
              </a:spcAft>
              <a:buNone/>
            </a:pPr>
            <a:endParaRPr sz="2000">
              <a:solidFill>
                <a:srgbClr val="000000"/>
              </a:solidFill>
            </a:endParaRPr>
          </a:p>
          <a:p>
            <a:pPr marL="1371600" lvl="0" indent="-355600" algn="l" rtl="0">
              <a:lnSpc>
                <a:spcPct val="100000"/>
              </a:lnSpc>
              <a:spcBef>
                <a:spcPts val="0"/>
              </a:spcBef>
              <a:spcAft>
                <a:spcPts val="0"/>
              </a:spcAft>
              <a:buClr>
                <a:srgbClr val="C8122C"/>
              </a:buClr>
              <a:buSzPts val="2000"/>
              <a:buChar char="➢"/>
            </a:pPr>
            <a:r>
              <a:rPr lang="en-US" sz="2000">
                <a:solidFill>
                  <a:srgbClr val="000000"/>
                </a:solidFill>
              </a:rPr>
              <a:t>Community Health Center/Primary Care Provider Engagement</a:t>
            </a:r>
            <a:endParaRPr sz="2000">
              <a:solidFill>
                <a:srgbClr val="000000"/>
              </a:solidFill>
            </a:endParaRPr>
          </a:p>
          <a:p>
            <a:pPr marL="0" lvl="0" indent="0" algn="l" rtl="0">
              <a:lnSpc>
                <a:spcPct val="100000"/>
              </a:lnSpc>
              <a:spcBef>
                <a:spcPts val="0"/>
              </a:spcBef>
              <a:spcAft>
                <a:spcPts val="0"/>
              </a:spcAft>
              <a:buNone/>
            </a:pPr>
            <a:endParaRPr sz="2000"/>
          </a:p>
        </p:txBody>
      </p:sp>
      <p:pic>
        <p:nvPicPr>
          <p:cNvPr id="226" name="Google Shape;226;g21344e6e1af_0_13"/>
          <p:cNvPicPr preferRelativeResize="0"/>
          <p:nvPr/>
        </p:nvPicPr>
        <p:blipFill>
          <a:blip r:embed="rId3">
            <a:alphaModFix/>
          </a:blip>
          <a:stretch>
            <a:fillRect/>
          </a:stretch>
        </p:blipFill>
        <p:spPr>
          <a:xfrm>
            <a:off x="1539700" y="2100788"/>
            <a:ext cx="472700" cy="405750"/>
          </a:xfrm>
          <a:prstGeom prst="rect">
            <a:avLst/>
          </a:prstGeom>
          <a:noFill/>
          <a:ln>
            <a:noFill/>
          </a:ln>
        </p:spPr>
      </p:pic>
      <p:pic>
        <p:nvPicPr>
          <p:cNvPr id="227" name="Google Shape;227;g21344e6e1af_0_13"/>
          <p:cNvPicPr preferRelativeResize="0"/>
          <p:nvPr/>
        </p:nvPicPr>
        <p:blipFill>
          <a:blip r:embed="rId4">
            <a:alphaModFix/>
          </a:blip>
          <a:stretch>
            <a:fillRect/>
          </a:stretch>
        </p:blipFill>
        <p:spPr>
          <a:xfrm>
            <a:off x="1567805" y="3935025"/>
            <a:ext cx="416545" cy="405750"/>
          </a:xfrm>
          <a:prstGeom prst="rect">
            <a:avLst/>
          </a:prstGeom>
          <a:noFill/>
          <a:ln>
            <a:noFill/>
          </a:ln>
        </p:spPr>
      </p:pic>
      <p:pic>
        <p:nvPicPr>
          <p:cNvPr id="228" name="Google Shape;228;g21344e6e1af_0_13"/>
          <p:cNvPicPr preferRelativeResize="0"/>
          <p:nvPr/>
        </p:nvPicPr>
        <p:blipFill>
          <a:blip r:embed="rId5">
            <a:alphaModFix/>
          </a:blip>
          <a:stretch>
            <a:fillRect/>
          </a:stretch>
        </p:blipFill>
        <p:spPr>
          <a:xfrm>
            <a:off x="1595731" y="2709688"/>
            <a:ext cx="360681" cy="405750"/>
          </a:xfrm>
          <a:prstGeom prst="rect">
            <a:avLst/>
          </a:prstGeom>
          <a:noFill/>
          <a:ln>
            <a:noFill/>
          </a:ln>
        </p:spPr>
      </p:pic>
      <p:pic>
        <p:nvPicPr>
          <p:cNvPr id="229" name="Google Shape;229;g21344e6e1af_0_13"/>
          <p:cNvPicPr preferRelativeResize="0"/>
          <p:nvPr/>
        </p:nvPicPr>
        <p:blipFill>
          <a:blip r:embed="rId6">
            <a:alphaModFix/>
          </a:blip>
          <a:stretch>
            <a:fillRect/>
          </a:stretch>
        </p:blipFill>
        <p:spPr>
          <a:xfrm>
            <a:off x="1609250" y="4561988"/>
            <a:ext cx="472700" cy="446543"/>
          </a:xfrm>
          <a:prstGeom prst="rect">
            <a:avLst/>
          </a:prstGeom>
          <a:noFill/>
          <a:ln>
            <a:noFill/>
          </a:ln>
        </p:spPr>
      </p:pic>
      <p:pic>
        <p:nvPicPr>
          <p:cNvPr id="230" name="Google Shape;230;g21344e6e1af_0_13"/>
          <p:cNvPicPr preferRelativeResize="0"/>
          <p:nvPr/>
        </p:nvPicPr>
        <p:blipFill>
          <a:blip r:embed="rId7">
            <a:alphaModFix/>
          </a:blip>
          <a:stretch>
            <a:fillRect/>
          </a:stretch>
        </p:blipFill>
        <p:spPr>
          <a:xfrm>
            <a:off x="1609250" y="5298875"/>
            <a:ext cx="472700" cy="435809"/>
          </a:xfrm>
          <a:prstGeom prst="rect">
            <a:avLst/>
          </a:prstGeom>
          <a:noFill/>
          <a:ln>
            <a:noFill/>
          </a:ln>
        </p:spPr>
      </p:pic>
      <p:pic>
        <p:nvPicPr>
          <p:cNvPr id="231" name="Google Shape;231;g21344e6e1af_0_13"/>
          <p:cNvPicPr preferRelativeResize="0"/>
          <p:nvPr/>
        </p:nvPicPr>
        <p:blipFill>
          <a:blip r:embed="rId8">
            <a:alphaModFix/>
          </a:blip>
          <a:stretch>
            <a:fillRect/>
          </a:stretch>
        </p:blipFill>
        <p:spPr>
          <a:xfrm>
            <a:off x="1595745" y="3322450"/>
            <a:ext cx="360675" cy="416005"/>
          </a:xfrm>
          <a:prstGeom prst="rect">
            <a:avLst/>
          </a:prstGeom>
          <a:noFill/>
          <a:ln>
            <a:noFill/>
          </a:ln>
        </p:spPr>
      </p:pic>
      <p:pic>
        <p:nvPicPr>
          <p:cNvPr id="232" name="Google Shape;232;g21344e6e1af_0_13"/>
          <p:cNvPicPr preferRelativeResize="0"/>
          <p:nvPr/>
        </p:nvPicPr>
        <p:blipFill rotWithShape="1">
          <a:blip r:embed="rId9">
            <a:alphaModFix/>
          </a:blip>
          <a:srcRect l="32362" t="45773" r="59051" b="46337"/>
          <a:stretch/>
        </p:blipFill>
        <p:spPr>
          <a:xfrm>
            <a:off x="455175" y="356900"/>
            <a:ext cx="620573" cy="320749"/>
          </a:xfrm>
          <a:prstGeom prst="rect">
            <a:avLst/>
          </a:prstGeom>
          <a:noFill/>
          <a:ln>
            <a:noFill/>
          </a:ln>
        </p:spPr>
      </p:pic>
      <p:sp>
        <p:nvSpPr>
          <p:cNvPr id="233" name="Google Shape;233;g21344e6e1af_0_13"/>
          <p:cNvSpPr txBox="1"/>
          <p:nvPr/>
        </p:nvSpPr>
        <p:spPr>
          <a:xfrm>
            <a:off x="319100" y="1405025"/>
            <a:ext cx="119751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latin typeface="Montserrat"/>
                <a:ea typeface="Montserrat"/>
                <a:cs typeface="Montserrat"/>
                <a:sym typeface="Montserrat"/>
              </a:rPr>
              <a:t>CHWs most frequently requested training within the area of </a:t>
            </a:r>
            <a:r>
              <a:rPr lang="en-US" sz="2000" b="1">
                <a:solidFill>
                  <a:srgbClr val="A61C00"/>
                </a:solidFill>
                <a:latin typeface="Montserrat"/>
                <a:ea typeface="Montserrat"/>
                <a:cs typeface="Montserrat"/>
                <a:sym typeface="Montserrat"/>
              </a:rPr>
              <a:t>Prevention and Surveillance</a:t>
            </a:r>
            <a:r>
              <a:rPr lang="en-US" sz="2000">
                <a:latin typeface="Montserrat"/>
                <a:ea typeface="Montserrat"/>
                <a:cs typeface="Montserrat"/>
                <a:sym typeface="Montserrat"/>
              </a:rPr>
              <a:t>:</a:t>
            </a:r>
            <a:endParaRPr>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1fbe9b16a5d_1_5"/>
          <p:cNvSpPr txBox="1"/>
          <p:nvPr/>
        </p:nvSpPr>
        <p:spPr>
          <a:xfrm>
            <a:off x="1862525" y="1434975"/>
            <a:ext cx="4526100" cy="4925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p:txBody>
      </p:sp>
      <p:sp>
        <p:nvSpPr>
          <p:cNvPr id="240" name="Google Shape;240;g1fbe9b16a5d_1_5"/>
          <p:cNvSpPr txBox="1">
            <a:spLocks noGrp="1"/>
          </p:cNvSpPr>
          <p:nvPr>
            <p:ph type="title"/>
          </p:nvPr>
        </p:nvSpPr>
        <p:spPr>
          <a:xfrm>
            <a:off x="1535475" y="554700"/>
            <a:ext cx="10391400" cy="594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sz="3500"/>
              <a:t>CHWs Seek </a:t>
            </a:r>
            <a:r>
              <a:rPr lang="en-US" sz="35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Integration</a:t>
            </a:r>
            <a:r>
              <a:rPr lang="en-US" sz="3500"/>
              <a:t> and Standardization</a:t>
            </a:r>
            <a:endParaRPr sz="3500"/>
          </a:p>
        </p:txBody>
      </p:sp>
      <p:sp>
        <p:nvSpPr>
          <p:cNvPr id="241" name="Google Shape;241;g1fbe9b16a5d_1_5"/>
          <p:cNvSpPr txBox="1">
            <a:spLocks noGrp="1"/>
          </p:cNvSpPr>
          <p:nvPr>
            <p:ph type="body" idx="1"/>
          </p:nvPr>
        </p:nvSpPr>
        <p:spPr>
          <a:xfrm>
            <a:off x="6836450" y="1493625"/>
            <a:ext cx="4526100" cy="48081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1000"/>
              </a:spcBef>
              <a:spcAft>
                <a:spcPts val="0"/>
              </a:spcAft>
              <a:buSzPts val="2323"/>
              <a:buNone/>
            </a:pPr>
            <a:r>
              <a:rPr lang="en-US" sz="2000"/>
              <a:t>Primary roles of CHWs:</a:t>
            </a:r>
            <a:endParaRPr sz="2000"/>
          </a:p>
          <a:p>
            <a:pPr marL="457200" lvl="0" indent="-355600" algn="l" rtl="0">
              <a:lnSpc>
                <a:spcPct val="100000"/>
              </a:lnSpc>
              <a:spcBef>
                <a:spcPts val="1000"/>
              </a:spcBef>
              <a:spcAft>
                <a:spcPts val="0"/>
              </a:spcAft>
              <a:buSzPts val="2000"/>
              <a:buChar char="➢"/>
            </a:pPr>
            <a:r>
              <a:rPr lang="en-US" sz="2000"/>
              <a:t>Addressing the needs of diverse populations in a culturally sensitive way (71%)</a:t>
            </a:r>
            <a:endParaRPr sz="2000"/>
          </a:p>
          <a:p>
            <a:pPr marL="457200" lvl="0" indent="0" algn="l" rtl="0">
              <a:lnSpc>
                <a:spcPct val="100000"/>
              </a:lnSpc>
              <a:spcBef>
                <a:spcPts val="1000"/>
              </a:spcBef>
              <a:spcAft>
                <a:spcPts val="0"/>
              </a:spcAft>
              <a:buNone/>
            </a:pPr>
            <a:endParaRPr sz="2000"/>
          </a:p>
          <a:p>
            <a:pPr marL="457200" lvl="0" indent="-355600" algn="l" rtl="0">
              <a:lnSpc>
                <a:spcPct val="100000"/>
              </a:lnSpc>
              <a:spcBef>
                <a:spcPts val="0"/>
              </a:spcBef>
              <a:spcAft>
                <a:spcPts val="0"/>
              </a:spcAft>
              <a:buSzPts val="2000"/>
              <a:buChar char="➢"/>
            </a:pPr>
            <a:r>
              <a:rPr lang="en-US" sz="2000"/>
              <a:t>Communicating ideas and information in a way that clients and patients can understand  (66%)</a:t>
            </a:r>
            <a:endParaRPr sz="2000"/>
          </a:p>
          <a:p>
            <a:pPr marL="457200" lvl="0" indent="0" algn="l" rtl="0">
              <a:lnSpc>
                <a:spcPct val="100000"/>
              </a:lnSpc>
              <a:spcBef>
                <a:spcPts val="0"/>
              </a:spcBef>
              <a:spcAft>
                <a:spcPts val="0"/>
              </a:spcAft>
              <a:buNone/>
            </a:pPr>
            <a:endParaRPr sz="2000"/>
          </a:p>
          <a:p>
            <a:pPr marL="457200" lvl="0" indent="-355600" algn="l" rtl="0">
              <a:lnSpc>
                <a:spcPct val="100000"/>
              </a:lnSpc>
              <a:spcBef>
                <a:spcPts val="0"/>
              </a:spcBef>
              <a:spcAft>
                <a:spcPts val="0"/>
              </a:spcAft>
              <a:buSzPts val="2000"/>
              <a:buChar char="➢"/>
            </a:pPr>
            <a:r>
              <a:rPr lang="en-US" sz="2000"/>
              <a:t>Collaborating with diverse communities to identify and solve health problems (60%)</a:t>
            </a:r>
            <a:endParaRPr sz="2000" b="1">
              <a:solidFill>
                <a:srgbClr val="434343"/>
              </a:solidFill>
            </a:endParaRPr>
          </a:p>
        </p:txBody>
      </p:sp>
      <p:sp>
        <p:nvSpPr>
          <p:cNvPr id="242" name="Google Shape;242;g1fbe9b16a5d_1_5"/>
          <p:cNvSpPr txBox="1"/>
          <p:nvPr/>
        </p:nvSpPr>
        <p:spPr>
          <a:xfrm>
            <a:off x="1781675" y="1651875"/>
            <a:ext cx="4687800" cy="12315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1000"/>
              </a:spcBef>
              <a:spcAft>
                <a:spcPts val="0"/>
              </a:spcAft>
              <a:buNone/>
            </a:pPr>
            <a:r>
              <a:rPr lang="en-US" sz="2000">
                <a:solidFill>
                  <a:schemeClr val="dk1"/>
                </a:solidFill>
                <a:latin typeface="Montserrat"/>
                <a:ea typeface="Montserrat"/>
                <a:cs typeface="Montserrat"/>
                <a:sym typeface="Montserrat"/>
              </a:rPr>
              <a:t>Do respondents require their CHWs to be certified by an MDH-accredited training?</a:t>
            </a:r>
            <a:endParaRPr sz="2000">
              <a:solidFill>
                <a:schemeClr val="dk1"/>
              </a:solidFill>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p:txBody>
      </p:sp>
      <p:pic>
        <p:nvPicPr>
          <p:cNvPr id="243" name="Google Shape;243;g1fbe9b16a5d_1_5"/>
          <p:cNvPicPr preferRelativeResize="0"/>
          <p:nvPr/>
        </p:nvPicPr>
        <p:blipFill rotWithShape="1">
          <a:blip r:embed="rId3">
            <a:alphaModFix/>
          </a:blip>
          <a:srcRect l="23529" t="25356" r="59051" b="46337"/>
          <a:stretch/>
        </p:blipFill>
        <p:spPr>
          <a:xfrm>
            <a:off x="103675" y="108825"/>
            <a:ext cx="1258973" cy="1150799"/>
          </a:xfrm>
          <a:prstGeom prst="rect">
            <a:avLst/>
          </a:prstGeom>
          <a:noFill/>
          <a:ln>
            <a:noFill/>
          </a:ln>
        </p:spPr>
      </p:pic>
      <p:pic>
        <p:nvPicPr>
          <p:cNvPr id="244" name="Google Shape;244;g1fbe9b16a5d_1_5"/>
          <p:cNvPicPr preferRelativeResize="0"/>
          <p:nvPr/>
        </p:nvPicPr>
        <p:blipFill rotWithShape="1">
          <a:blip r:embed="rId4">
            <a:alphaModFix/>
          </a:blip>
          <a:srcRect l="36210" t="7414" r="19999" b="15030"/>
          <a:stretch/>
        </p:blipFill>
        <p:spPr>
          <a:xfrm>
            <a:off x="2459012" y="2883375"/>
            <a:ext cx="3333125" cy="33204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216f124ab0e_3_22"/>
          <p:cNvSpPr txBox="1">
            <a:spLocks noGrp="1"/>
          </p:cNvSpPr>
          <p:nvPr>
            <p:ph type="title"/>
          </p:nvPr>
        </p:nvSpPr>
        <p:spPr>
          <a:xfrm>
            <a:off x="1555875" y="534300"/>
            <a:ext cx="10391400" cy="594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sz="3500"/>
              <a:t>CHWs Seek </a:t>
            </a:r>
            <a:r>
              <a:rPr lang="en-US" sz="35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Integration</a:t>
            </a:r>
            <a:r>
              <a:rPr lang="en-US" sz="3500"/>
              <a:t> and Standardization</a:t>
            </a:r>
            <a:endParaRPr sz="3500"/>
          </a:p>
        </p:txBody>
      </p:sp>
      <p:pic>
        <p:nvPicPr>
          <p:cNvPr id="251" name="Google Shape;251;g216f124ab0e_3_22"/>
          <p:cNvPicPr preferRelativeResize="0"/>
          <p:nvPr/>
        </p:nvPicPr>
        <p:blipFill rotWithShape="1">
          <a:blip r:embed="rId3">
            <a:alphaModFix/>
          </a:blip>
          <a:srcRect l="23529" t="25356" r="59051" b="46337"/>
          <a:stretch/>
        </p:blipFill>
        <p:spPr>
          <a:xfrm>
            <a:off x="103675" y="108825"/>
            <a:ext cx="1258973" cy="1150799"/>
          </a:xfrm>
          <a:prstGeom prst="rect">
            <a:avLst/>
          </a:prstGeom>
          <a:noFill/>
          <a:ln>
            <a:noFill/>
          </a:ln>
        </p:spPr>
      </p:pic>
      <p:pic>
        <p:nvPicPr>
          <p:cNvPr id="252" name="Google Shape;252;g216f124ab0e_3_22"/>
          <p:cNvPicPr preferRelativeResize="0"/>
          <p:nvPr/>
        </p:nvPicPr>
        <p:blipFill rotWithShape="1">
          <a:blip r:embed="rId4">
            <a:alphaModFix/>
          </a:blip>
          <a:srcRect l="22502" r="27965"/>
          <a:stretch/>
        </p:blipFill>
        <p:spPr>
          <a:xfrm>
            <a:off x="7094450" y="1295100"/>
            <a:ext cx="4396675" cy="4993051"/>
          </a:xfrm>
          <a:prstGeom prst="rect">
            <a:avLst/>
          </a:prstGeom>
          <a:noFill/>
          <a:ln>
            <a:noFill/>
          </a:ln>
        </p:spPr>
      </p:pic>
      <p:sp>
        <p:nvSpPr>
          <p:cNvPr id="253" name="Google Shape;253;g216f124ab0e_3_22"/>
          <p:cNvSpPr txBox="1"/>
          <p:nvPr/>
        </p:nvSpPr>
        <p:spPr>
          <a:xfrm>
            <a:off x="1148600" y="1413525"/>
            <a:ext cx="7089000" cy="475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rgbClr val="231F20"/>
                </a:solidFill>
                <a:latin typeface="Montserrat"/>
                <a:ea typeface="Montserrat"/>
                <a:cs typeface="Montserrat"/>
                <a:sym typeface="Montserrat"/>
              </a:rPr>
              <a:t>When asked whether they agree that CHWs are </a:t>
            </a:r>
            <a:r>
              <a:rPr lang="en-US" sz="2000" i="1">
                <a:solidFill>
                  <a:srgbClr val="231F20"/>
                </a:solidFill>
                <a:latin typeface="Montserrat"/>
                <a:ea typeface="Montserrat"/>
                <a:cs typeface="Montserrat"/>
                <a:sym typeface="Montserrat"/>
              </a:rPr>
              <a:t>fully</a:t>
            </a:r>
            <a:r>
              <a:rPr lang="en-US" sz="2000">
                <a:solidFill>
                  <a:srgbClr val="231F20"/>
                </a:solidFill>
                <a:latin typeface="Montserrat"/>
                <a:ea typeface="Montserrat"/>
                <a:cs typeface="Montserrat"/>
                <a:sym typeface="Montserrat"/>
              </a:rPr>
              <a:t> integrated throughout their organization, respondents answered along a broad continuum:</a:t>
            </a:r>
            <a:r>
              <a:rPr lang="en-US" sz="2000"/>
              <a:t>	</a:t>
            </a:r>
            <a:endParaRPr sz="2000"/>
          </a:p>
          <a:p>
            <a:pPr marL="457200" lvl="0" indent="0" algn="l" rtl="0">
              <a:lnSpc>
                <a:spcPct val="115000"/>
              </a:lnSpc>
              <a:spcBef>
                <a:spcPts val="1200"/>
              </a:spcBef>
              <a:spcAft>
                <a:spcPts val="1200"/>
              </a:spcAft>
              <a:buNone/>
            </a:pPr>
            <a:r>
              <a:rPr lang="en-US" sz="2000"/>
              <a:t>	 							</a:t>
            </a:r>
            <a:br>
              <a:rPr lang="en-US" sz="2000"/>
            </a:br>
            <a:r>
              <a:rPr lang="en-US" sz="2000">
                <a:solidFill>
                  <a:srgbClr val="C8122C"/>
                </a:solidFill>
              </a:rPr>
              <a:t>◥</a:t>
            </a:r>
            <a:r>
              <a:rPr lang="en-US" sz="2000">
                <a:solidFill>
                  <a:srgbClr val="FEBE18"/>
                </a:solidFill>
              </a:rPr>
              <a:t>  </a:t>
            </a:r>
            <a:r>
              <a:rPr lang="en-US" sz="2000">
                <a:solidFill>
                  <a:srgbClr val="231F20"/>
                </a:solidFill>
                <a:latin typeface="Montserrat"/>
                <a:ea typeface="Montserrat"/>
                <a:cs typeface="Montserrat"/>
                <a:sym typeface="Montserrat"/>
              </a:rPr>
              <a:t>Totally agree (24%)</a:t>
            </a:r>
            <a:br>
              <a:rPr lang="en-US" sz="2000">
                <a:solidFill>
                  <a:srgbClr val="231F20"/>
                </a:solidFill>
                <a:latin typeface="Montserrat"/>
                <a:ea typeface="Montserrat"/>
                <a:cs typeface="Montserrat"/>
                <a:sym typeface="Montserrat"/>
              </a:rPr>
            </a:br>
            <a:br>
              <a:rPr lang="en-US" sz="2000"/>
            </a:br>
            <a:r>
              <a:rPr lang="en-US" sz="2000">
                <a:solidFill>
                  <a:srgbClr val="C8122C"/>
                </a:solidFill>
              </a:rPr>
              <a:t>◥</a:t>
            </a:r>
            <a:r>
              <a:rPr lang="en-US" sz="2000">
                <a:solidFill>
                  <a:srgbClr val="FEBE18"/>
                </a:solidFill>
              </a:rPr>
              <a:t>  </a:t>
            </a:r>
            <a:r>
              <a:rPr lang="en-US" sz="2000">
                <a:solidFill>
                  <a:srgbClr val="231F20"/>
                </a:solidFill>
                <a:latin typeface="Montserrat"/>
                <a:ea typeface="Montserrat"/>
                <a:cs typeface="Montserrat"/>
                <a:sym typeface="Montserrat"/>
              </a:rPr>
              <a:t>Somewhat agree (33%)</a:t>
            </a:r>
            <a:br>
              <a:rPr lang="en-US" sz="2000">
                <a:solidFill>
                  <a:srgbClr val="231F20"/>
                </a:solidFill>
                <a:latin typeface="Montserrat"/>
                <a:ea typeface="Montserrat"/>
                <a:cs typeface="Montserrat"/>
                <a:sym typeface="Montserrat"/>
              </a:rPr>
            </a:br>
            <a:r>
              <a:rPr lang="en-US" sz="2000">
                <a:solidFill>
                  <a:srgbClr val="231F20"/>
                </a:solidFill>
                <a:latin typeface="Montserrat"/>
                <a:ea typeface="Montserrat"/>
                <a:cs typeface="Montserrat"/>
                <a:sym typeface="Montserrat"/>
              </a:rPr>
              <a:t> </a:t>
            </a:r>
            <a:br>
              <a:rPr lang="en-US" sz="2000"/>
            </a:br>
            <a:r>
              <a:rPr lang="en-US" sz="2000">
                <a:solidFill>
                  <a:srgbClr val="C8122C"/>
                </a:solidFill>
              </a:rPr>
              <a:t>◥</a:t>
            </a:r>
            <a:r>
              <a:rPr lang="en-US" sz="2000">
                <a:solidFill>
                  <a:srgbClr val="FEBE18"/>
                </a:solidFill>
              </a:rPr>
              <a:t>  </a:t>
            </a:r>
            <a:r>
              <a:rPr lang="en-US" sz="2000">
                <a:solidFill>
                  <a:srgbClr val="231F20"/>
                </a:solidFill>
                <a:latin typeface="Montserrat"/>
                <a:ea typeface="Montserrat"/>
                <a:cs typeface="Montserrat"/>
                <a:sym typeface="Montserrat"/>
              </a:rPr>
              <a:t>Neutral (22%)</a:t>
            </a:r>
            <a:br>
              <a:rPr lang="en-US" sz="2000">
                <a:solidFill>
                  <a:srgbClr val="231F20"/>
                </a:solidFill>
                <a:latin typeface="Montserrat"/>
                <a:ea typeface="Montserrat"/>
                <a:cs typeface="Montserrat"/>
                <a:sym typeface="Montserrat"/>
              </a:rPr>
            </a:br>
            <a:br>
              <a:rPr lang="en-US" sz="2000"/>
            </a:br>
            <a:r>
              <a:rPr lang="en-US" sz="2000">
                <a:solidFill>
                  <a:srgbClr val="C8122C"/>
                </a:solidFill>
              </a:rPr>
              <a:t>◥</a:t>
            </a:r>
            <a:r>
              <a:rPr lang="en-US" sz="2000">
                <a:solidFill>
                  <a:srgbClr val="FEBE18"/>
                </a:solidFill>
              </a:rPr>
              <a:t>  </a:t>
            </a:r>
            <a:r>
              <a:rPr lang="en-US" sz="2000">
                <a:solidFill>
                  <a:srgbClr val="231F20"/>
                </a:solidFill>
                <a:latin typeface="Montserrat"/>
                <a:ea typeface="Montserrat"/>
                <a:cs typeface="Montserrat"/>
                <a:sym typeface="Montserrat"/>
              </a:rPr>
              <a:t>Somewhat disagree (16%)</a:t>
            </a:r>
            <a:br>
              <a:rPr lang="en-US" sz="2000">
                <a:solidFill>
                  <a:srgbClr val="231F20"/>
                </a:solidFill>
                <a:latin typeface="Montserrat"/>
                <a:ea typeface="Montserrat"/>
                <a:cs typeface="Montserrat"/>
                <a:sym typeface="Montserrat"/>
              </a:rPr>
            </a:br>
            <a:r>
              <a:rPr lang="en-US" sz="2000">
                <a:solidFill>
                  <a:srgbClr val="231F20"/>
                </a:solidFill>
                <a:latin typeface="Montserrat"/>
                <a:ea typeface="Montserrat"/>
                <a:cs typeface="Montserrat"/>
                <a:sym typeface="Montserrat"/>
              </a:rPr>
              <a:t> </a:t>
            </a:r>
            <a:br>
              <a:rPr lang="en-US" sz="2000"/>
            </a:br>
            <a:r>
              <a:rPr lang="en-US" sz="2000">
                <a:solidFill>
                  <a:srgbClr val="C8122C"/>
                </a:solidFill>
              </a:rPr>
              <a:t>◥</a:t>
            </a:r>
            <a:r>
              <a:rPr lang="en-US" sz="2000">
                <a:solidFill>
                  <a:srgbClr val="FEBE18"/>
                </a:solidFill>
              </a:rPr>
              <a:t>  </a:t>
            </a:r>
            <a:r>
              <a:rPr lang="en-US" sz="2000">
                <a:solidFill>
                  <a:srgbClr val="231F20"/>
                </a:solidFill>
                <a:latin typeface="Montserrat"/>
                <a:ea typeface="Montserrat"/>
                <a:cs typeface="Montserrat"/>
                <a:sym typeface="Montserrat"/>
              </a:rPr>
              <a:t>Totally disagree (6%)</a:t>
            </a:r>
            <a:endParaRPr sz="11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1fbe9b16a5d_1_14"/>
          <p:cNvSpPr txBox="1">
            <a:spLocks noGrp="1"/>
          </p:cNvSpPr>
          <p:nvPr>
            <p:ph type="title"/>
          </p:nvPr>
        </p:nvSpPr>
        <p:spPr>
          <a:xfrm>
            <a:off x="1586950" y="569050"/>
            <a:ext cx="10220400" cy="643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Mental Health and SUD Concerns Grow</a:t>
            </a:r>
            <a:endParaRPr/>
          </a:p>
        </p:txBody>
      </p:sp>
      <p:sp>
        <p:nvSpPr>
          <p:cNvPr id="260" name="Google Shape;260;g1fbe9b16a5d_1_14"/>
          <p:cNvSpPr txBox="1">
            <a:spLocks noGrp="1"/>
          </p:cNvSpPr>
          <p:nvPr>
            <p:ph type="body" idx="1"/>
          </p:nvPr>
        </p:nvSpPr>
        <p:spPr>
          <a:xfrm>
            <a:off x="609900" y="1326600"/>
            <a:ext cx="10972200" cy="476970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1000"/>
              </a:spcBef>
              <a:spcAft>
                <a:spcPts val="0"/>
              </a:spcAft>
              <a:buSzPts val="1800"/>
              <a:buNone/>
            </a:pPr>
            <a:r>
              <a:rPr lang="en-US"/>
              <a:t>T</a:t>
            </a:r>
            <a:r>
              <a:rPr lang="en-US" sz="2083"/>
              <a:t>he demand for mental/behavioral health treatment services in 2022 is significant.</a:t>
            </a:r>
            <a:endParaRPr sz="2083"/>
          </a:p>
          <a:p>
            <a:pPr marL="0" lvl="0" indent="0" algn="l" rtl="0">
              <a:lnSpc>
                <a:spcPct val="90000"/>
              </a:lnSpc>
              <a:spcBef>
                <a:spcPts val="1000"/>
              </a:spcBef>
              <a:spcAft>
                <a:spcPts val="0"/>
              </a:spcAft>
              <a:buSzPts val="1800"/>
              <a:buNone/>
            </a:pPr>
            <a:endParaRPr sz="2083"/>
          </a:p>
          <a:p>
            <a:pPr marL="0" lvl="0" indent="0" algn="l" rtl="0">
              <a:lnSpc>
                <a:spcPct val="90000"/>
              </a:lnSpc>
              <a:spcBef>
                <a:spcPts val="1000"/>
              </a:spcBef>
              <a:spcAft>
                <a:spcPts val="0"/>
              </a:spcAft>
              <a:buSzPts val="1800"/>
              <a:buNone/>
            </a:pPr>
            <a:endParaRPr sz="2083"/>
          </a:p>
          <a:p>
            <a:pPr marL="0" lvl="0" indent="0" algn="l" rtl="0">
              <a:lnSpc>
                <a:spcPct val="90000"/>
              </a:lnSpc>
              <a:spcBef>
                <a:spcPts val="1000"/>
              </a:spcBef>
              <a:spcAft>
                <a:spcPts val="0"/>
              </a:spcAft>
              <a:buSzPts val="1800"/>
              <a:buNone/>
            </a:pPr>
            <a:endParaRPr sz="2083"/>
          </a:p>
          <a:p>
            <a:pPr marL="0" lvl="0" indent="0" algn="l" rtl="0">
              <a:lnSpc>
                <a:spcPct val="90000"/>
              </a:lnSpc>
              <a:spcBef>
                <a:spcPts val="1000"/>
              </a:spcBef>
              <a:spcAft>
                <a:spcPts val="0"/>
              </a:spcAft>
              <a:buSzPts val="1800"/>
              <a:buNone/>
            </a:pPr>
            <a:endParaRPr sz="2083"/>
          </a:p>
          <a:p>
            <a:pPr marL="0" lvl="0" indent="0" algn="l" rtl="0">
              <a:lnSpc>
                <a:spcPct val="90000"/>
              </a:lnSpc>
              <a:spcBef>
                <a:spcPts val="1000"/>
              </a:spcBef>
              <a:spcAft>
                <a:spcPts val="0"/>
              </a:spcAft>
              <a:buSzPts val="1800"/>
              <a:buNone/>
            </a:pPr>
            <a:endParaRPr sz="2083"/>
          </a:p>
          <a:p>
            <a:pPr marL="0" lvl="0" indent="0" algn="l" rtl="0">
              <a:lnSpc>
                <a:spcPct val="90000"/>
              </a:lnSpc>
              <a:spcBef>
                <a:spcPts val="1000"/>
              </a:spcBef>
              <a:spcAft>
                <a:spcPts val="0"/>
              </a:spcAft>
              <a:buSzPts val="1800"/>
              <a:buNone/>
            </a:pPr>
            <a:endParaRPr sz="2083"/>
          </a:p>
          <a:p>
            <a:pPr marL="0" lvl="0" indent="0" algn="l" rtl="0">
              <a:lnSpc>
                <a:spcPct val="90000"/>
              </a:lnSpc>
              <a:spcBef>
                <a:spcPts val="1000"/>
              </a:spcBef>
              <a:spcAft>
                <a:spcPts val="0"/>
              </a:spcAft>
              <a:buSzPts val="1800"/>
              <a:buNone/>
            </a:pPr>
            <a:endParaRPr sz="2083"/>
          </a:p>
          <a:p>
            <a:pPr marL="0" lvl="0" indent="0" algn="l" rtl="0">
              <a:lnSpc>
                <a:spcPct val="90000"/>
              </a:lnSpc>
              <a:spcBef>
                <a:spcPts val="1000"/>
              </a:spcBef>
              <a:spcAft>
                <a:spcPts val="0"/>
              </a:spcAft>
              <a:buSzPts val="1800"/>
              <a:buNone/>
            </a:pPr>
            <a:endParaRPr sz="2083"/>
          </a:p>
          <a:p>
            <a:pPr marL="0" lvl="0" indent="0" algn="ctr" rtl="0">
              <a:lnSpc>
                <a:spcPct val="90000"/>
              </a:lnSpc>
              <a:spcBef>
                <a:spcPts val="1000"/>
              </a:spcBef>
              <a:spcAft>
                <a:spcPts val="0"/>
              </a:spcAft>
              <a:buSzPts val="1800"/>
              <a:buNone/>
            </a:pPr>
            <a:r>
              <a:rPr lang="en-US" sz="2483" b="1">
                <a:solidFill>
                  <a:srgbClr val="A61C00"/>
                </a:solidFill>
              </a:rPr>
              <a:t>40%</a:t>
            </a:r>
            <a:r>
              <a:rPr lang="en-US" sz="2083" b="1">
                <a:solidFill>
                  <a:srgbClr val="434343"/>
                </a:solidFill>
              </a:rPr>
              <a:t> of respondents reported that Substance Use among people living with HCV, STIs, and HIV is their </a:t>
            </a:r>
            <a:r>
              <a:rPr lang="en-US" sz="2283" b="1">
                <a:solidFill>
                  <a:srgbClr val="A61C00"/>
                </a:solidFill>
              </a:rPr>
              <a:t>greatest clinical training need</a:t>
            </a:r>
            <a:endParaRPr sz="2283" b="1">
              <a:solidFill>
                <a:srgbClr val="A61C00"/>
              </a:solidFill>
            </a:endParaRPr>
          </a:p>
        </p:txBody>
      </p:sp>
      <p:pic>
        <p:nvPicPr>
          <p:cNvPr id="261" name="Google Shape;261;g1fbe9b16a5d_1_14"/>
          <p:cNvPicPr preferRelativeResize="0"/>
          <p:nvPr/>
        </p:nvPicPr>
        <p:blipFill rotWithShape="1">
          <a:blip r:embed="rId3">
            <a:alphaModFix/>
          </a:blip>
          <a:srcRect t="6620"/>
          <a:stretch/>
        </p:blipFill>
        <p:spPr>
          <a:xfrm>
            <a:off x="6783775" y="1928950"/>
            <a:ext cx="4562350" cy="3000075"/>
          </a:xfrm>
          <a:prstGeom prst="rect">
            <a:avLst/>
          </a:prstGeom>
          <a:noFill/>
          <a:ln w="9525" cap="flat" cmpd="sng">
            <a:solidFill>
              <a:srgbClr val="FFFFFF"/>
            </a:solidFill>
            <a:prstDash val="solid"/>
            <a:round/>
            <a:headEnd type="none" w="sm" len="sm"/>
            <a:tailEnd type="none" w="sm" len="sm"/>
          </a:ln>
        </p:spPr>
      </p:pic>
      <p:pic>
        <p:nvPicPr>
          <p:cNvPr id="262" name="Google Shape;262;g1fbe9b16a5d_1_14"/>
          <p:cNvPicPr preferRelativeResize="0"/>
          <p:nvPr/>
        </p:nvPicPr>
        <p:blipFill rotWithShape="1">
          <a:blip r:embed="rId4">
            <a:alphaModFix/>
          </a:blip>
          <a:srcRect l="23464" t="24850" r="58502" b="51043"/>
          <a:stretch/>
        </p:blipFill>
        <p:spPr>
          <a:xfrm>
            <a:off x="102525" y="102525"/>
            <a:ext cx="1370501" cy="1030439"/>
          </a:xfrm>
          <a:prstGeom prst="rect">
            <a:avLst/>
          </a:prstGeom>
          <a:noFill/>
          <a:ln>
            <a:noFill/>
          </a:ln>
        </p:spPr>
      </p:pic>
      <p:sp>
        <p:nvSpPr>
          <p:cNvPr id="263" name="Google Shape;263;g1fbe9b16a5d_1_14"/>
          <p:cNvSpPr txBox="1"/>
          <p:nvPr/>
        </p:nvSpPr>
        <p:spPr>
          <a:xfrm>
            <a:off x="1264350" y="2108838"/>
            <a:ext cx="5210400" cy="26403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rgbClr val="000000"/>
              </a:buClr>
              <a:buSzPts val="2100"/>
              <a:buFont typeface="Arial"/>
              <a:buNone/>
            </a:pPr>
            <a:r>
              <a:rPr lang="en-US" sz="2100" b="0" i="0" u="none" strike="noStrike" cap="none">
                <a:solidFill>
                  <a:schemeClr val="dk1"/>
                </a:solidFill>
                <a:latin typeface="Montserrat"/>
                <a:ea typeface="Montserrat"/>
                <a:cs typeface="Montserrat"/>
                <a:sym typeface="Montserrat"/>
              </a:rPr>
              <a:t>Greatest challenges to providing mental health services are:</a:t>
            </a:r>
            <a:endParaRPr sz="2100" b="0" i="0" u="none" strike="noStrike" cap="none">
              <a:solidFill>
                <a:schemeClr val="dk1"/>
              </a:solidFill>
              <a:latin typeface="Montserrat"/>
              <a:ea typeface="Montserrat"/>
              <a:cs typeface="Montserrat"/>
              <a:sym typeface="Montserrat"/>
            </a:endParaRPr>
          </a:p>
          <a:p>
            <a:pPr marL="457200" marR="0" lvl="0" indent="-361950" algn="l" rtl="0">
              <a:lnSpc>
                <a:spcPct val="90000"/>
              </a:lnSpc>
              <a:spcBef>
                <a:spcPts val="1000"/>
              </a:spcBef>
              <a:spcAft>
                <a:spcPts val="0"/>
              </a:spcAft>
              <a:buClr>
                <a:schemeClr val="accent2"/>
              </a:buClr>
              <a:buSzPts val="2100"/>
              <a:buFont typeface="Montserrat"/>
              <a:buChar char="➢"/>
            </a:pPr>
            <a:r>
              <a:rPr lang="en-US" sz="2100" b="0" i="0" u="none" strike="noStrike" cap="none">
                <a:solidFill>
                  <a:schemeClr val="dk1"/>
                </a:solidFill>
                <a:latin typeface="Montserrat"/>
                <a:ea typeface="Montserrat"/>
                <a:cs typeface="Montserrat"/>
                <a:sym typeface="Montserrat"/>
              </a:rPr>
              <a:t>Lack of mental/behavioral health care providers and support staff </a:t>
            </a:r>
            <a:endParaRPr sz="2100" b="0" i="0" u="none" strike="noStrike" cap="none">
              <a:solidFill>
                <a:schemeClr val="dk1"/>
              </a:solidFill>
              <a:latin typeface="Montserrat"/>
              <a:ea typeface="Montserrat"/>
              <a:cs typeface="Montserrat"/>
              <a:sym typeface="Montserrat"/>
            </a:endParaRPr>
          </a:p>
          <a:p>
            <a:pPr marL="457200" marR="0" lvl="0" indent="-361950" algn="l" rtl="0">
              <a:lnSpc>
                <a:spcPct val="90000"/>
              </a:lnSpc>
              <a:spcBef>
                <a:spcPts val="0"/>
              </a:spcBef>
              <a:spcAft>
                <a:spcPts val="0"/>
              </a:spcAft>
              <a:buClr>
                <a:schemeClr val="accent2"/>
              </a:buClr>
              <a:buSzPts val="2100"/>
              <a:buFont typeface="Montserrat"/>
              <a:buChar char="➢"/>
            </a:pPr>
            <a:r>
              <a:rPr lang="en-US" sz="2100" b="0" i="0" u="none" strike="noStrike" cap="none">
                <a:solidFill>
                  <a:schemeClr val="dk1"/>
                </a:solidFill>
                <a:latin typeface="Montserrat"/>
                <a:ea typeface="Montserrat"/>
                <a:cs typeface="Montserrat"/>
                <a:sym typeface="Montserrat"/>
              </a:rPr>
              <a:t>Stigma surrounding mental illness </a:t>
            </a:r>
            <a:endParaRPr sz="2100" b="0" i="0" u="none" strike="noStrike" cap="none">
              <a:solidFill>
                <a:schemeClr val="dk1"/>
              </a:solidFill>
              <a:latin typeface="Montserrat"/>
              <a:ea typeface="Montserrat"/>
              <a:cs typeface="Montserrat"/>
              <a:sym typeface="Montserrat"/>
            </a:endParaRPr>
          </a:p>
          <a:p>
            <a:pPr marL="457200" marR="0" lvl="0" indent="-361950" algn="l" rtl="0">
              <a:lnSpc>
                <a:spcPct val="90000"/>
              </a:lnSpc>
              <a:spcBef>
                <a:spcPts val="0"/>
              </a:spcBef>
              <a:spcAft>
                <a:spcPts val="0"/>
              </a:spcAft>
              <a:buClr>
                <a:schemeClr val="accent2"/>
              </a:buClr>
              <a:buSzPts val="2100"/>
              <a:buFont typeface="Montserrat"/>
              <a:buChar char="➢"/>
            </a:pPr>
            <a:r>
              <a:rPr lang="en-US" sz="2100" b="0" i="0" u="none" strike="noStrike" cap="none">
                <a:solidFill>
                  <a:schemeClr val="dk1"/>
                </a:solidFill>
                <a:latin typeface="Montserrat"/>
                <a:ea typeface="Montserrat"/>
                <a:cs typeface="Montserrat"/>
                <a:sym typeface="Montserrat"/>
              </a:rPr>
              <a:t>Difficulty reaching vulnerable populations </a:t>
            </a:r>
            <a:endParaRPr sz="1100" b="0" i="0" u="none" strike="noStrike" cap="none">
              <a:solidFill>
                <a:srgbClr val="000000"/>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1fbe9b16a5d_0_20"/>
          <p:cNvSpPr txBox="1">
            <a:spLocks noGrp="1"/>
          </p:cNvSpPr>
          <p:nvPr>
            <p:ph type="title"/>
          </p:nvPr>
        </p:nvSpPr>
        <p:spPr>
          <a:xfrm>
            <a:off x="2056200" y="630625"/>
            <a:ext cx="7101000" cy="593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Workforce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Burnout</a:t>
            </a:r>
            <a:r>
              <a:rPr lang="en-US"/>
              <a:t> Persist</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s</a:t>
            </a:r>
            <a:endParaRPr/>
          </a:p>
        </p:txBody>
      </p:sp>
      <p:sp>
        <p:nvSpPr>
          <p:cNvPr id="270" name="Google Shape;270;g1fbe9b16a5d_0_20"/>
          <p:cNvSpPr txBox="1"/>
          <p:nvPr/>
        </p:nvSpPr>
        <p:spPr>
          <a:xfrm>
            <a:off x="1174050" y="1546275"/>
            <a:ext cx="9843900" cy="6645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rgbClr val="000000"/>
              </a:buClr>
              <a:buSzPts val="2200"/>
              <a:buFont typeface="Arial"/>
              <a:buNone/>
            </a:pPr>
            <a:r>
              <a:rPr lang="en-US" sz="2000" i="1" strike="noStrike" cap="none">
                <a:solidFill>
                  <a:schemeClr val="dk1"/>
                </a:solidFill>
                <a:latin typeface="Montserrat"/>
                <a:ea typeface="Montserrat"/>
                <a:cs typeface="Montserrat"/>
                <a:sym typeface="Montserrat"/>
              </a:rPr>
              <a:t>How often does the workforce feel emotionally drained from </a:t>
            </a:r>
            <a:r>
              <a:rPr lang="en-US" sz="2000" i="1" strike="noStrike" cap="none">
                <a:solidFill>
                  <a:schemeClr val="dk1"/>
                </a:solidFill>
                <a:latin typeface="Montserrat"/>
                <a:ea typeface="Montserrat"/>
                <a:cs typeface="Montserrat"/>
                <a:sym typeface="Montserra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work? </a:t>
            </a:r>
            <a:endParaRPr sz="2000" i="1" strike="noStrike" cap="none">
              <a:solidFill>
                <a:schemeClr val="dk1"/>
              </a:solidFill>
              <a:latin typeface="Montserrat"/>
              <a:ea typeface="Montserrat"/>
              <a:cs typeface="Montserrat"/>
              <a:sym typeface="Montserrat"/>
            </a:endParaRPr>
          </a:p>
          <a:p>
            <a:pPr marL="0" marR="0" lvl="0" indent="0" algn="l" rtl="0">
              <a:lnSpc>
                <a:spcPct val="90000"/>
              </a:lnSpc>
              <a:spcBef>
                <a:spcPts val="0"/>
              </a:spcBef>
              <a:spcAft>
                <a:spcPts val="0"/>
              </a:spcAft>
              <a:buNone/>
            </a:pPr>
            <a:endParaRPr sz="2200" b="0" i="0" u="none" strike="noStrike" cap="none">
              <a:solidFill>
                <a:schemeClr val="dk1"/>
              </a:solidFill>
              <a:latin typeface="Montserrat"/>
              <a:ea typeface="Montserrat"/>
              <a:cs typeface="Montserrat"/>
              <a:sym typeface="Montserrat"/>
            </a:endParaRPr>
          </a:p>
          <a:p>
            <a:pPr marL="457200" marR="0" lvl="0" indent="0" algn="l" rtl="0">
              <a:lnSpc>
                <a:spcPct val="90000"/>
              </a:lnSpc>
              <a:spcBef>
                <a:spcPts val="1000"/>
              </a:spcBef>
              <a:spcAft>
                <a:spcPts val="0"/>
              </a:spcAft>
              <a:buClr>
                <a:srgbClr val="000000"/>
              </a:buClr>
              <a:buSzPts val="2200"/>
              <a:buFont typeface="Arial"/>
              <a:buNone/>
            </a:pPr>
            <a:endParaRPr sz="2200">
              <a:solidFill>
                <a:schemeClr val="dk1"/>
              </a:solidFill>
              <a:latin typeface="Montserrat"/>
              <a:ea typeface="Montserrat"/>
              <a:cs typeface="Montserrat"/>
              <a:sym typeface="Montserrat"/>
            </a:endParaRPr>
          </a:p>
          <a:p>
            <a:pPr marL="457200" marR="0" lvl="0" indent="0" algn="l" rtl="0">
              <a:lnSpc>
                <a:spcPct val="90000"/>
              </a:lnSpc>
              <a:spcBef>
                <a:spcPts val="1000"/>
              </a:spcBef>
              <a:spcAft>
                <a:spcPts val="0"/>
              </a:spcAft>
              <a:buClr>
                <a:srgbClr val="000000"/>
              </a:buClr>
              <a:buSzPts val="2200"/>
              <a:buFont typeface="Arial"/>
              <a:buNone/>
            </a:pPr>
            <a:endParaRPr sz="2200">
              <a:solidFill>
                <a:schemeClr val="dk1"/>
              </a:solidFill>
              <a:latin typeface="Montserrat"/>
              <a:ea typeface="Montserrat"/>
              <a:cs typeface="Montserrat"/>
              <a:sym typeface="Montserrat"/>
            </a:endParaRPr>
          </a:p>
          <a:p>
            <a:pPr marL="457200" marR="0" lvl="0" indent="0" algn="l" rtl="0">
              <a:lnSpc>
                <a:spcPct val="90000"/>
              </a:lnSpc>
              <a:spcBef>
                <a:spcPts val="1000"/>
              </a:spcBef>
              <a:spcAft>
                <a:spcPts val="0"/>
              </a:spcAft>
              <a:buClr>
                <a:srgbClr val="000000"/>
              </a:buClr>
              <a:buSzPts val="2200"/>
              <a:buFont typeface="Arial"/>
              <a:buNone/>
            </a:pPr>
            <a:endParaRPr sz="2200">
              <a:solidFill>
                <a:schemeClr val="dk1"/>
              </a:solidFill>
              <a:latin typeface="Montserrat"/>
              <a:ea typeface="Montserrat"/>
              <a:cs typeface="Montserrat"/>
              <a:sym typeface="Montserrat"/>
            </a:endParaRPr>
          </a:p>
          <a:p>
            <a:pPr marL="0" marR="0" lvl="0" indent="0" algn="l" rtl="0">
              <a:lnSpc>
                <a:spcPct val="90000"/>
              </a:lnSpc>
              <a:spcBef>
                <a:spcPts val="0"/>
              </a:spcBef>
              <a:spcAft>
                <a:spcPts val="0"/>
              </a:spcAft>
              <a:buNone/>
            </a:pPr>
            <a:endParaRPr sz="2200" b="0" i="0" u="none" strike="noStrike" cap="none">
              <a:solidFill>
                <a:schemeClr val="dk1"/>
              </a:solidFill>
              <a:latin typeface="Montserrat"/>
              <a:ea typeface="Montserrat"/>
              <a:cs typeface="Montserrat"/>
              <a:sym typeface="Montserrat"/>
            </a:endParaRPr>
          </a:p>
        </p:txBody>
      </p:sp>
      <p:pic>
        <p:nvPicPr>
          <p:cNvPr id="271" name="Google Shape;271;g1fbe9b16a5d_0_20"/>
          <p:cNvPicPr preferRelativeResize="0"/>
          <p:nvPr/>
        </p:nvPicPr>
        <p:blipFill rotWithShape="1">
          <a:blip r:embed="rId3">
            <a:alphaModFix/>
          </a:blip>
          <a:srcRect l="23464" t="24850" r="58502" b="51043"/>
          <a:stretch/>
        </p:blipFill>
        <p:spPr>
          <a:xfrm>
            <a:off x="291900" y="193875"/>
            <a:ext cx="1370501" cy="1030439"/>
          </a:xfrm>
          <a:prstGeom prst="rect">
            <a:avLst/>
          </a:prstGeom>
          <a:noFill/>
          <a:ln>
            <a:noFill/>
          </a:ln>
        </p:spPr>
      </p:pic>
      <p:sp>
        <p:nvSpPr>
          <p:cNvPr id="272" name="Google Shape;272;g1fbe9b16a5d_0_20"/>
          <p:cNvSpPr txBox="1"/>
          <p:nvPr/>
        </p:nvSpPr>
        <p:spPr>
          <a:xfrm>
            <a:off x="1565400" y="5440425"/>
            <a:ext cx="9061200" cy="841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rgbClr val="000000"/>
              </a:buClr>
              <a:buSzPts val="2200"/>
              <a:buFont typeface="Arial"/>
              <a:buNone/>
            </a:pPr>
            <a:r>
              <a:rPr lang="en-US" sz="2200" b="1">
                <a:solidFill>
                  <a:schemeClr val="dk1"/>
                </a:solidFill>
                <a:latin typeface="Montserrat"/>
                <a:ea typeface="Montserrat"/>
                <a:cs typeface="Montserrat"/>
                <a:sym typeface="Montserrat"/>
              </a:rPr>
              <a:t>Half</a:t>
            </a:r>
            <a:r>
              <a:rPr lang="en-US" sz="2200">
                <a:solidFill>
                  <a:schemeClr val="dk1"/>
                </a:solidFill>
                <a:latin typeface="Montserrat"/>
                <a:ea typeface="Montserrat"/>
                <a:cs typeface="Montserrat"/>
                <a:sym typeface="Montserrat"/>
              </a:rPr>
              <a:t> of respondents said they have considered quitting their job at some point in the last 6 months.</a:t>
            </a:r>
            <a:endParaRPr sz="2200" i="0" strike="noStrike" cap="none">
              <a:solidFill>
                <a:schemeClr val="dk1"/>
              </a:solidFill>
              <a:latin typeface="Montserrat"/>
              <a:ea typeface="Montserrat"/>
              <a:cs typeface="Montserrat"/>
              <a:sym typeface="Montserrat"/>
            </a:endParaRPr>
          </a:p>
          <a:p>
            <a:pPr marL="0" marR="0" lvl="0" indent="0" algn="l" rtl="0">
              <a:lnSpc>
                <a:spcPct val="90000"/>
              </a:lnSpc>
              <a:spcBef>
                <a:spcPts val="0"/>
              </a:spcBef>
              <a:spcAft>
                <a:spcPts val="0"/>
              </a:spcAft>
              <a:buNone/>
            </a:pPr>
            <a:endParaRPr sz="2200" b="0" i="0" u="none" strike="noStrike" cap="none">
              <a:solidFill>
                <a:schemeClr val="dk1"/>
              </a:solidFill>
              <a:latin typeface="Montserrat"/>
              <a:ea typeface="Montserrat"/>
              <a:cs typeface="Montserrat"/>
              <a:sym typeface="Montserrat"/>
            </a:endParaRPr>
          </a:p>
          <a:p>
            <a:pPr marL="457200" marR="0" lvl="0" indent="0" algn="l" rtl="0">
              <a:lnSpc>
                <a:spcPct val="90000"/>
              </a:lnSpc>
              <a:spcBef>
                <a:spcPts val="1000"/>
              </a:spcBef>
              <a:spcAft>
                <a:spcPts val="0"/>
              </a:spcAft>
              <a:buClr>
                <a:srgbClr val="000000"/>
              </a:buClr>
              <a:buSzPts val="2200"/>
              <a:buFont typeface="Arial"/>
              <a:buNone/>
            </a:pPr>
            <a:endParaRPr sz="2200">
              <a:solidFill>
                <a:schemeClr val="dk1"/>
              </a:solidFill>
              <a:latin typeface="Montserrat"/>
              <a:ea typeface="Montserrat"/>
              <a:cs typeface="Montserrat"/>
              <a:sym typeface="Montserrat"/>
            </a:endParaRPr>
          </a:p>
          <a:p>
            <a:pPr marL="457200" marR="0" lvl="0" indent="0" algn="l" rtl="0">
              <a:lnSpc>
                <a:spcPct val="90000"/>
              </a:lnSpc>
              <a:spcBef>
                <a:spcPts val="1000"/>
              </a:spcBef>
              <a:spcAft>
                <a:spcPts val="0"/>
              </a:spcAft>
              <a:buClr>
                <a:srgbClr val="000000"/>
              </a:buClr>
              <a:buSzPts val="2200"/>
              <a:buFont typeface="Arial"/>
              <a:buNone/>
            </a:pPr>
            <a:endParaRPr sz="2200">
              <a:solidFill>
                <a:schemeClr val="dk1"/>
              </a:solidFill>
              <a:latin typeface="Montserrat"/>
              <a:ea typeface="Montserrat"/>
              <a:cs typeface="Montserrat"/>
              <a:sym typeface="Montserrat"/>
            </a:endParaRPr>
          </a:p>
          <a:p>
            <a:pPr marL="457200" marR="0" lvl="0" indent="0" algn="l" rtl="0">
              <a:lnSpc>
                <a:spcPct val="90000"/>
              </a:lnSpc>
              <a:spcBef>
                <a:spcPts val="1000"/>
              </a:spcBef>
              <a:spcAft>
                <a:spcPts val="0"/>
              </a:spcAft>
              <a:buClr>
                <a:srgbClr val="000000"/>
              </a:buClr>
              <a:buSzPts val="2200"/>
              <a:buFont typeface="Arial"/>
              <a:buNone/>
            </a:pPr>
            <a:endParaRPr sz="2200">
              <a:solidFill>
                <a:schemeClr val="dk1"/>
              </a:solidFill>
              <a:latin typeface="Montserrat"/>
              <a:ea typeface="Montserrat"/>
              <a:cs typeface="Montserrat"/>
              <a:sym typeface="Montserrat"/>
            </a:endParaRPr>
          </a:p>
          <a:p>
            <a:pPr marL="0" marR="0" lvl="0" indent="0" algn="l" rtl="0">
              <a:lnSpc>
                <a:spcPct val="90000"/>
              </a:lnSpc>
              <a:spcBef>
                <a:spcPts val="0"/>
              </a:spcBef>
              <a:spcAft>
                <a:spcPts val="0"/>
              </a:spcAft>
              <a:buNone/>
            </a:pPr>
            <a:endParaRPr sz="2200" b="0" i="0" u="none" strike="noStrike" cap="none">
              <a:solidFill>
                <a:schemeClr val="dk1"/>
              </a:solidFill>
              <a:latin typeface="Montserrat"/>
              <a:ea typeface="Montserrat"/>
              <a:cs typeface="Montserrat"/>
              <a:sym typeface="Montserrat"/>
            </a:endParaRPr>
          </a:p>
        </p:txBody>
      </p:sp>
      <p:pic>
        <p:nvPicPr>
          <p:cNvPr id="273" name="Google Shape;273;g1fbe9b16a5d_0_20"/>
          <p:cNvPicPr preferRelativeResize="0"/>
          <p:nvPr/>
        </p:nvPicPr>
        <p:blipFill rotWithShape="1">
          <a:blip r:embed="rId4">
            <a:alphaModFix/>
          </a:blip>
          <a:srcRect l="16622" t="14382" r="25136" b="39974"/>
          <a:stretch/>
        </p:blipFill>
        <p:spPr>
          <a:xfrm>
            <a:off x="2545500" y="2133362"/>
            <a:ext cx="7101000" cy="3130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213e37c0ff6_1_277"/>
          <p:cNvSpPr txBox="1">
            <a:spLocks noGrp="1"/>
          </p:cNvSpPr>
          <p:nvPr>
            <p:ph type="title"/>
          </p:nvPr>
        </p:nvSpPr>
        <p:spPr>
          <a:xfrm>
            <a:off x="457200" y="304800"/>
            <a:ext cx="10896600" cy="11430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Rationale for the Alive! Maryland Program</a:t>
            </a:r>
            <a:endParaRPr/>
          </a:p>
        </p:txBody>
      </p:sp>
      <p:sp>
        <p:nvSpPr>
          <p:cNvPr id="109" name="Google Shape;109;g213e37c0ff6_1_277"/>
          <p:cNvSpPr txBox="1">
            <a:spLocks noGrp="1"/>
          </p:cNvSpPr>
          <p:nvPr>
            <p:ph type="body" idx="1"/>
          </p:nvPr>
        </p:nvSpPr>
        <p:spPr>
          <a:xfrm>
            <a:off x="467350" y="1098700"/>
            <a:ext cx="7594200" cy="5533500"/>
          </a:xfrm>
          <a:prstGeom prst="rect">
            <a:avLst/>
          </a:prstGeom>
          <a:noFill/>
          <a:ln>
            <a:noFill/>
          </a:ln>
        </p:spPr>
        <p:txBody>
          <a:bodyPr spcFirstLastPara="1" wrap="square" lIns="0" tIns="45700" rIns="0" bIns="45700" anchor="t" anchorCtr="0">
            <a:normAutofit/>
          </a:bodyPr>
          <a:lstStyle/>
          <a:p>
            <a:pPr marL="628650" lvl="1" indent="-355600" algn="l" rtl="0">
              <a:lnSpc>
                <a:spcPct val="100000"/>
              </a:lnSpc>
              <a:spcBef>
                <a:spcPts val="0"/>
              </a:spcBef>
              <a:spcAft>
                <a:spcPts val="0"/>
              </a:spcAft>
              <a:buClr>
                <a:srgbClr val="000000"/>
              </a:buClr>
              <a:buSzPts val="2000"/>
              <a:buChar char="▪"/>
            </a:pPr>
            <a:r>
              <a:rPr lang="en-US" sz="2000" dirty="0">
                <a:solidFill>
                  <a:srgbClr val="212529"/>
                </a:solidFill>
                <a:highlight>
                  <a:srgbClr val="FFFFFF"/>
                </a:highlight>
              </a:rPr>
              <a:t>The </a:t>
            </a:r>
            <a:r>
              <a:rPr lang="en-US" sz="2000" b="1" dirty="0">
                <a:solidFill>
                  <a:srgbClr val="212529"/>
                </a:solidFill>
                <a:highlight>
                  <a:srgbClr val="FFFFFF"/>
                </a:highlight>
              </a:rPr>
              <a:t>Maryland Department of Health</a:t>
            </a:r>
            <a:r>
              <a:rPr lang="en-US" sz="2000" dirty="0">
                <a:solidFill>
                  <a:srgbClr val="212529"/>
                </a:solidFill>
                <a:highlight>
                  <a:srgbClr val="FFFFFF"/>
                </a:highlight>
              </a:rPr>
              <a:t> has engaged with </a:t>
            </a:r>
            <a:r>
              <a:rPr lang="en-US" sz="2000" b="1" dirty="0" err="1">
                <a:solidFill>
                  <a:srgbClr val="212529"/>
                </a:solidFill>
                <a:highlight>
                  <a:srgbClr val="FFFFFF"/>
                </a:highlight>
              </a:rPr>
              <a:t>HealthHIV</a:t>
            </a:r>
            <a:r>
              <a:rPr lang="en-US" sz="2000" dirty="0">
                <a:solidFill>
                  <a:srgbClr val="212529"/>
                </a:solidFill>
                <a:highlight>
                  <a:srgbClr val="FFFFFF"/>
                </a:highlight>
              </a:rPr>
              <a:t>, a national capacity building organization, to launch Alive Maryland, the first-ever comprehensive capacity building initiative for the infectious disease and primary care workforce in the State of Maryland.</a:t>
            </a:r>
            <a:endParaRPr sz="2000" dirty="0">
              <a:solidFill>
                <a:srgbClr val="212529"/>
              </a:solidFill>
              <a:highlight>
                <a:srgbClr val="FFFFFF"/>
              </a:highlight>
            </a:endParaRPr>
          </a:p>
          <a:p>
            <a:pPr marL="914400" lvl="0" indent="0" algn="l" rtl="0">
              <a:lnSpc>
                <a:spcPct val="100000"/>
              </a:lnSpc>
              <a:spcBef>
                <a:spcPts val="0"/>
              </a:spcBef>
              <a:spcAft>
                <a:spcPts val="0"/>
              </a:spcAft>
              <a:buNone/>
            </a:pPr>
            <a:endParaRPr sz="2000" dirty="0">
              <a:solidFill>
                <a:srgbClr val="212529"/>
              </a:solidFill>
              <a:highlight>
                <a:srgbClr val="FFFFFF"/>
              </a:highlight>
            </a:endParaRPr>
          </a:p>
          <a:p>
            <a:pPr marL="628650" lvl="1" indent="-355600" algn="l" rtl="0">
              <a:lnSpc>
                <a:spcPct val="100000"/>
              </a:lnSpc>
              <a:spcBef>
                <a:spcPts val="0"/>
              </a:spcBef>
              <a:spcAft>
                <a:spcPts val="0"/>
              </a:spcAft>
              <a:buClr>
                <a:srgbClr val="000000"/>
              </a:buClr>
              <a:buSzPts val="2000"/>
              <a:buChar char="▪"/>
            </a:pPr>
            <a:r>
              <a:rPr lang="en-US" sz="2000" i="1" dirty="0">
                <a:solidFill>
                  <a:srgbClr val="434343"/>
                </a:solidFill>
              </a:rPr>
              <a:t>Alive! </a:t>
            </a:r>
            <a:r>
              <a:rPr lang="en-US" sz="2000" dirty="0">
                <a:solidFill>
                  <a:srgbClr val="434343"/>
                </a:solidFill>
              </a:rPr>
              <a:t>Maryland conducted its first needs assessment of the infectious disease and primary care workforce in 2021. </a:t>
            </a:r>
            <a:endParaRPr sz="2000" dirty="0">
              <a:solidFill>
                <a:srgbClr val="434343"/>
              </a:solidFill>
            </a:endParaRPr>
          </a:p>
          <a:p>
            <a:pPr marL="914400" lvl="0" indent="0" algn="l" rtl="0">
              <a:lnSpc>
                <a:spcPct val="100000"/>
              </a:lnSpc>
              <a:spcBef>
                <a:spcPts val="0"/>
              </a:spcBef>
              <a:spcAft>
                <a:spcPts val="0"/>
              </a:spcAft>
              <a:buNone/>
            </a:pPr>
            <a:endParaRPr sz="2000" dirty="0">
              <a:solidFill>
                <a:srgbClr val="434343"/>
              </a:solidFill>
            </a:endParaRPr>
          </a:p>
          <a:p>
            <a:pPr marL="628650" lvl="1" indent="-355600" algn="l" rtl="0">
              <a:lnSpc>
                <a:spcPct val="100000"/>
              </a:lnSpc>
              <a:spcBef>
                <a:spcPts val="0"/>
              </a:spcBef>
              <a:spcAft>
                <a:spcPts val="0"/>
              </a:spcAft>
              <a:buClr>
                <a:srgbClr val="000000"/>
              </a:buClr>
              <a:buSzPts val="2000"/>
              <a:buChar char="▪"/>
            </a:pPr>
            <a:r>
              <a:rPr lang="en-US" sz="2000" dirty="0">
                <a:solidFill>
                  <a:srgbClr val="434343"/>
                </a:solidFill>
              </a:rPr>
              <a:t>The second annual needs assessment’s goal is to identify new training and technical assistance needs and to assess any trends from 2021.</a:t>
            </a:r>
            <a:endParaRPr sz="2000" dirty="0">
              <a:solidFill>
                <a:srgbClr val="000000"/>
              </a:solidFill>
              <a:latin typeface="Arial"/>
              <a:ea typeface="Arial"/>
              <a:cs typeface="Arial"/>
              <a:sym typeface="Arial"/>
            </a:endParaRPr>
          </a:p>
          <a:p>
            <a:pPr marL="0" lvl="0" indent="0" algn="l" rtl="0">
              <a:lnSpc>
                <a:spcPct val="90000"/>
              </a:lnSpc>
              <a:spcBef>
                <a:spcPts val="1000"/>
              </a:spcBef>
              <a:spcAft>
                <a:spcPts val="0"/>
              </a:spcAft>
              <a:buSzPts val="1800"/>
              <a:buNone/>
            </a:pPr>
            <a:endParaRPr dirty="0"/>
          </a:p>
        </p:txBody>
      </p:sp>
      <p:pic>
        <p:nvPicPr>
          <p:cNvPr id="110" name="Google Shape;110;g213e37c0ff6_1_277"/>
          <p:cNvPicPr preferRelativeResize="0"/>
          <p:nvPr/>
        </p:nvPicPr>
        <p:blipFill>
          <a:blip r:embed="rId3">
            <a:alphaModFix/>
          </a:blip>
          <a:stretch>
            <a:fillRect/>
          </a:stretch>
        </p:blipFill>
        <p:spPr>
          <a:xfrm>
            <a:off x="8226500" y="1098700"/>
            <a:ext cx="3595352" cy="51053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216f124ab0e_3_0"/>
          <p:cNvSpPr txBox="1">
            <a:spLocks noGrp="1"/>
          </p:cNvSpPr>
          <p:nvPr>
            <p:ph type="title"/>
          </p:nvPr>
        </p:nvSpPr>
        <p:spPr>
          <a:xfrm>
            <a:off x="2056200" y="630625"/>
            <a:ext cx="7101000" cy="593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Workforce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Burnout</a:t>
            </a:r>
            <a:r>
              <a:rPr lang="en-US"/>
              <a:t> Persist</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s</a:t>
            </a:r>
            <a:endParaRPr/>
          </a:p>
        </p:txBody>
      </p:sp>
      <p:sp>
        <p:nvSpPr>
          <p:cNvPr id="280" name="Google Shape;280;g216f124ab0e_3_0"/>
          <p:cNvSpPr txBox="1"/>
          <p:nvPr/>
        </p:nvSpPr>
        <p:spPr>
          <a:xfrm>
            <a:off x="5601375" y="1520425"/>
            <a:ext cx="5450400" cy="11082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Respondents provided a variety of explanations for why they have considered quitting their jobs including:</a:t>
            </a:r>
            <a:endParaRPr sz="2000" i="0" u="none" strike="noStrike" cap="none">
              <a:solidFill>
                <a:srgbClr val="000000"/>
              </a:solidFill>
              <a:latin typeface="Montserrat"/>
              <a:ea typeface="Montserrat"/>
              <a:cs typeface="Montserrat"/>
              <a:sym typeface="Montserrat"/>
            </a:endParaRPr>
          </a:p>
        </p:txBody>
      </p:sp>
      <p:pic>
        <p:nvPicPr>
          <p:cNvPr id="281" name="Google Shape;281;g216f124ab0e_3_0"/>
          <p:cNvPicPr preferRelativeResize="0"/>
          <p:nvPr/>
        </p:nvPicPr>
        <p:blipFill rotWithShape="1">
          <a:blip r:embed="rId3">
            <a:alphaModFix/>
          </a:blip>
          <a:srcRect l="23464" t="24850" r="58502" b="51043"/>
          <a:stretch/>
        </p:blipFill>
        <p:spPr>
          <a:xfrm>
            <a:off x="291900" y="193875"/>
            <a:ext cx="1370501" cy="1030439"/>
          </a:xfrm>
          <a:prstGeom prst="rect">
            <a:avLst/>
          </a:prstGeom>
          <a:noFill/>
          <a:ln>
            <a:noFill/>
          </a:ln>
        </p:spPr>
      </p:pic>
      <p:pic>
        <p:nvPicPr>
          <p:cNvPr id="282" name="Google Shape;282;g216f124ab0e_3_0"/>
          <p:cNvPicPr preferRelativeResize="0"/>
          <p:nvPr/>
        </p:nvPicPr>
        <p:blipFill rotWithShape="1">
          <a:blip r:embed="rId4">
            <a:alphaModFix/>
          </a:blip>
          <a:srcRect l="22974" r="9071"/>
          <a:stretch/>
        </p:blipFill>
        <p:spPr>
          <a:xfrm>
            <a:off x="7143925" y="2798700"/>
            <a:ext cx="4419398" cy="3658100"/>
          </a:xfrm>
          <a:prstGeom prst="rect">
            <a:avLst/>
          </a:prstGeom>
          <a:noFill/>
          <a:ln>
            <a:noFill/>
          </a:ln>
        </p:spPr>
      </p:pic>
      <p:pic>
        <p:nvPicPr>
          <p:cNvPr id="283" name="Google Shape;283;g216f124ab0e_3_0"/>
          <p:cNvPicPr preferRelativeResize="0"/>
          <p:nvPr/>
        </p:nvPicPr>
        <p:blipFill rotWithShape="1">
          <a:blip r:embed="rId5">
            <a:alphaModFix/>
          </a:blip>
          <a:srcRect l="19436" r="15514"/>
          <a:stretch/>
        </p:blipFill>
        <p:spPr>
          <a:xfrm>
            <a:off x="955650" y="1666597"/>
            <a:ext cx="5450323" cy="471335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213e37c0ff6_1_828"/>
          <p:cNvSpPr txBox="1">
            <a:spLocks noGrp="1"/>
          </p:cNvSpPr>
          <p:nvPr>
            <p:ph type="title"/>
          </p:nvPr>
        </p:nvSpPr>
        <p:spPr>
          <a:xfrm>
            <a:off x="479975" y="532650"/>
            <a:ext cx="10896600" cy="6678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Implications</a:t>
            </a:r>
            <a:endParaRPr/>
          </a:p>
        </p:txBody>
      </p:sp>
      <p:sp>
        <p:nvSpPr>
          <p:cNvPr id="290" name="Google Shape;290;g213e37c0ff6_1_828"/>
          <p:cNvSpPr txBox="1">
            <a:spLocks noGrp="1"/>
          </p:cNvSpPr>
          <p:nvPr>
            <p:ph type="body" idx="1"/>
          </p:nvPr>
        </p:nvSpPr>
        <p:spPr>
          <a:xfrm>
            <a:off x="1817275" y="1703650"/>
            <a:ext cx="10042500" cy="4245600"/>
          </a:xfrm>
          <a:prstGeom prst="rect">
            <a:avLst/>
          </a:prstGeom>
          <a:noFill/>
          <a:ln>
            <a:noFill/>
          </a:ln>
        </p:spPr>
        <p:txBody>
          <a:bodyPr spcFirstLastPara="1" wrap="square" lIns="0" tIns="45700" rIns="0" bIns="45700" anchor="t" anchorCtr="0">
            <a:normAutofit fontScale="92500" lnSpcReduction="20000"/>
          </a:bodyPr>
          <a:lstStyle/>
          <a:p>
            <a:pPr marL="0" lvl="0" indent="0" algn="l" rtl="0">
              <a:lnSpc>
                <a:spcPct val="115000"/>
              </a:lnSpc>
              <a:spcBef>
                <a:spcPts val="1000"/>
              </a:spcBef>
              <a:spcAft>
                <a:spcPts val="0"/>
              </a:spcAft>
              <a:buNone/>
            </a:pPr>
            <a:r>
              <a:rPr lang="en-US" sz="2000" b="1"/>
              <a:t>Growing need to widely implement mental health services</a:t>
            </a:r>
            <a:endParaRPr sz="2000" b="1"/>
          </a:p>
          <a:p>
            <a:pPr marL="457200" lvl="0" indent="-355600" algn="l" rtl="0">
              <a:lnSpc>
                <a:spcPct val="115000"/>
              </a:lnSpc>
              <a:spcBef>
                <a:spcPts val="0"/>
              </a:spcBef>
              <a:spcAft>
                <a:spcPts val="0"/>
              </a:spcAft>
              <a:buSzPts val="2000"/>
              <a:buChar char="-"/>
            </a:pPr>
            <a:r>
              <a:rPr lang="en-US" sz="2000"/>
              <a:t>Providers need support from regional leaders and local health departments in developing workflows for integrating behavioral health assessments and counseling into regular services. </a:t>
            </a:r>
            <a:endParaRPr sz="2000"/>
          </a:p>
          <a:p>
            <a:pPr marL="457200" lvl="0" indent="-355600" algn="l" rtl="0">
              <a:lnSpc>
                <a:spcPct val="115000"/>
              </a:lnSpc>
              <a:spcBef>
                <a:spcPts val="0"/>
              </a:spcBef>
              <a:spcAft>
                <a:spcPts val="0"/>
              </a:spcAft>
              <a:buSzPts val="2000"/>
              <a:buChar char="-"/>
            </a:pPr>
            <a:r>
              <a:rPr lang="en-US" sz="2000"/>
              <a:t>There is also considerable need for more behavioral health providers at all levels of care</a:t>
            </a:r>
            <a:endParaRPr sz="2000"/>
          </a:p>
          <a:p>
            <a:pPr marL="0" lvl="0" indent="0" algn="l" rtl="0">
              <a:lnSpc>
                <a:spcPct val="115000"/>
              </a:lnSpc>
              <a:spcBef>
                <a:spcPts val="1000"/>
              </a:spcBef>
              <a:spcAft>
                <a:spcPts val="0"/>
              </a:spcAft>
              <a:buSzPts val="1800"/>
              <a:buNone/>
            </a:pPr>
            <a:endParaRPr sz="2000"/>
          </a:p>
          <a:p>
            <a:pPr marL="0" lvl="0" indent="0" algn="l" rtl="0">
              <a:lnSpc>
                <a:spcPct val="115000"/>
              </a:lnSpc>
              <a:spcBef>
                <a:spcPts val="1000"/>
              </a:spcBef>
              <a:spcAft>
                <a:spcPts val="0"/>
              </a:spcAft>
              <a:buClr>
                <a:srgbClr val="000000"/>
              </a:buClr>
              <a:buSzPts val="2118"/>
              <a:buFont typeface="Arial"/>
              <a:buNone/>
            </a:pPr>
            <a:r>
              <a:rPr lang="en-US" sz="2000" b="1"/>
              <a:t>Importance of integrating substance use care</a:t>
            </a:r>
            <a:endParaRPr sz="2000" b="1"/>
          </a:p>
          <a:p>
            <a:pPr marL="457200" lvl="0" indent="-355600" algn="l" rtl="0">
              <a:lnSpc>
                <a:spcPct val="115000"/>
              </a:lnSpc>
              <a:spcBef>
                <a:spcPts val="1000"/>
              </a:spcBef>
              <a:spcAft>
                <a:spcPts val="0"/>
              </a:spcAft>
              <a:buSzPts val="2000"/>
              <a:buChar char="-"/>
            </a:pPr>
            <a:r>
              <a:rPr lang="en-US" sz="2000"/>
              <a:t>Most providers, regardless of type and setting, are encountering challenges relating to substance use. </a:t>
            </a:r>
            <a:endParaRPr sz="2000"/>
          </a:p>
          <a:p>
            <a:pPr marL="457200" lvl="0" indent="-355600" algn="l" rtl="0">
              <a:lnSpc>
                <a:spcPct val="115000"/>
              </a:lnSpc>
              <a:spcBef>
                <a:spcPts val="0"/>
              </a:spcBef>
              <a:spcAft>
                <a:spcPts val="0"/>
              </a:spcAft>
              <a:buSzPts val="2000"/>
              <a:buChar char="-"/>
            </a:pPr>
            <a:r>
              <a:rPr lang="en-US" sz="2000"/>
              <a:t>SUD assessments and care referrals must be integrated into standard healthcare services.</a:t>
            </a:r>
            <a:endParaRPr sz="2000"/>
          </a:p>
        </p:txBody>
      </p:sp>
      <p:pic>
        <p:nvPicPr>
          <p:cNvPr id="291" name="Google Shape;291;g213e37c0ff6_1_828"/>
          <p:cNvPicPr preferRelativeResize="0"/>
          <p:nvPr/>
        </p:nvPicPr>
        <p:blipFill rotWithShape="1">
          <a:blip r:embed="rId3">
            <a:alphaModFix/>
          </a:blip>
          <a:srcRect/>
          <a:stretch/>
        </p:blipFill>
        <p:spPr>
          <a:xfrm>
            <a:off x="446713" y="1703651"/>
            <a:ext cx="1142500" cy="1199600"/>
          </a:xfrm>
          <a:prstGeom prst="rect">
            <a:avLst/>
          </a:prstGeom>
          <a:noFill/>
          <a:ln>
            <a:noFill/>
          </a:ln>
        </p:spPr>
      </p:pic>
      <p:pic>
        <p:nvPicPr>
          <p:cNvPr id="292" name="Google Shape;292;g213e37c0ff6_1_828"/>
          <p:cNvPicPr preferRelativeResize="0"/>
          <p:nvPr/>
        </p:nvPicPr>
        <p:blipFill rotWithShape="1">
          <a:blip r:embed="rId4">
            <a:alphaModFix/>
          </a:blip>
          <a:srcRect l="14958"/>
          <a:stretch/>
        </p:blipFill>
        <p:spPr>
          <a:xfrm>
            <a:off x="317950" y="4011550"/>
            <a:ext cx="1400025" cy="12733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213e37c0ff6_1_924"/>
          <p:cNvSpPr txBox="1">
            <a:spLocks noGrp="1"/>
          </p:cNvSpPr>
          <p:nvPr>
            <p:ph type="title"/>
          </p:nvPr>
        </p:nvSpPr>
        <p:spPr>
          <a:xfrm>
            <a:off x="479975" y="532650"/>
            <a:ext cx="10896600" cy="6678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Implications</a:t>
            </a:r>
            <a:endParaRPr/>
          </a:p>
        </p:txBody>
      </p:sp>
      <p:sp>
        <p:nvSpPr>
          <p:cNvPr id="299" name="Google Shape;299;g213e37c0ff6_1_924"/>
          <p:cNvSpPr txBox="1">
            <a:spLocks noGrp="1"/>
          </p:cNvSpPr>
          <p:nvPr>
            <p:ph type="body" idx="1"/>
          </p:nvPr>
        </p:nvSpPr>
        <p:spPr>
          <a:xfrm>
            <a:off x="1862275" y="1253400"/>
            <a:ext cx="10042500" cy="4984500"/>
          </a:xfrm>
          <a:prstGeom prst="rect">
            <a:avLst/>
          </a:prstGeom>
          <a:noFill/>
          <a:ln>
            <a:noFill/>
          </a:ln>
        </p:spPr>
        <p:txBody>
          <a:bodyPr spcFirstLastPara="1" wrap="square" lIns="0" tIns="45700" rIns="0" bIns="45700" anchor="t" anchorCtr="0">
            <a:normAutofit fontScale="77500" lnSpcReduction="20000"/>
          </a:bodyPr>
          <a:lstStyle/>
          <a:p>
            <a:pPr marL="0" lvl="0" indent="0" algn="l" rtl="0">
              <a:lnSpc>
                <a:spcPct val="90000"/>
              </a:lnSpc>
              <a:spcBef>
                <a:spcPts val="1000"/>
              </a:spcBef>
              <a:spcAft>
                <a:spcPts val="0"/>
              </a:spcAft>
              <a:buSzPct val="75000"/>
              <a:buNone/>
            </a:pPr>
            <a:endParaRPr/>
          </a:p>
          <a:p>
            <a:pPr marL="0" lvl="0" indent="0" algn="l" rtl="0">
              <a:lnSpc>
                <a:spcPct val="115000"/>
              </a:lnSpc>
              <a:spcBef>
                <a:spcPts val="1000"/>
              </a:spcBef>
              <a:spcAft>
                <a:spcPts val="0"/>
              </a:spcAft>
              <a:buNone/>
            </a:pPr>
            <a:r>
              <a:rPr lang="en-US" b="1"/>
              <a:t>Investing in staff retention should be a priority</a:t>
            </a:r>
            <a:endParaRPr b="1"/>
          </a:p>
          <a:p>
            <a:pPr marL="457200" lvl="0" indent="-325755" algn="l" rtl="0">
              <a:lnSpc>
                <a:spcPct val="115000"/>
              </a:lnSpc>
              <a:spcBef>
                <a:spcPts val="0"/>
              </a:spcBef>
              <a:spcAft>
                <a:spcPts val="0"/>
              </a:spcAft>
              <a:buSzPct val="75000"/>
              <a:buChar char="-"/>
            </a:pPr>
            <a:r>
              <a:rPr lang="en-US"/>
              <a:t>Providers are tired and overworked and leaving the workforce at unprecedented rates. </a:t>
            </a:r>
            <a:endParaRPr/>
          </a:p>
          <a:p>
            <a:pPr marL="457200" lvl="0" indent="-325755" algn="l" rtl="0">
              <a:lnSpc>
                <a:spcPct val="115000"/>
              </a:lnSpc>
              <a:spcBef>
                <a:spcPts val="0"/>
              </a:spcBef>
              <a:spcAft>
                <a:spcPts val="0"/>
              </a:spcAft>
              <a:buSzPct val="75000"/>
              <a:buChar char="-"/>
            </a:pPr>
            <a:r>
              <a:rPr lang="en-US"/>
              <a:t>COVID-19 may have been the tipping point, but participant responses indicate the existence of deeper, long-brewing issues relating to compensation, compassion fatigue, lack of operational support, and accumulating frustration with systemic barriers. </a:t>
            </a:r>
            <a:endParaRPr/>
          </a:p>
          <a:p>
            <a:pPr marL="0" lvl="0" indent="0" algn="l" rtl="0">
              <a:lnSpc>
                <a:spcPct val="90000"/>
              </a:lnSpc>
              <a:spcBef>
                <a:spcPts val="0"/>
              </a:spcBef>
              <a:spcAft>
                <a:spcPts val="0"/>
              </a:spcAft>
              <a:buNone/>
            </a:pPr>
            <a:endParaRPr/>
          </a:p>
          <a:p>
            <a:pPr marL="914400" lvl="0" indent="0" algn="l" rtl="0">
              <a:lnSpc>
                <a:spcPct val="90000"/>
              </a:lnSpc>
              <a:spcBef>
                <a:spcPts val="0"/>
              </a:spcBef>
              <a:spcAft>
                <a:spcPts val="0"/>
              </a:spcAft>
              <a:buNone/>
            </a:pPr>
            <a:endParaRPr/>
          </a:p>
          <a:p>
            <a:pPr marL="0" lvl="0" indent="0" algn="l" rtl="0">
              <a:lnSpc>
                <a:spcPct val="115000"/>
              </a:lnSpc>
              <a:spcBef>
                <a:spcPts val="1000"/>
              </a:spcBef>
              <a:spcAft>
                <a:spcPts val="0"/>
              </a:spcAft>
              <a:buNone/>
            </a:pPr>
            <a:r>
              <a:rPr lang="en-US" sz="2350" b="1"/>
              <a:t>Providers in rural areas need additional support</a:t>
            </a:r>
            <a:endParaRPr sz="2350" b="1"/>
          </a:p>
          <a:p>
            <a:pPr marL="457200" lvl="0" indent="-325755" algn="l" rtl="0">
              <a:lnSpc>
                <a:spcPct val="115000"/>
              </a:lnSpc>
              <a:spcBef>
                <a:spcPts val="1000"/>
              </a:spcBef>
              <a:spcAft>
                <a:spcPts val="0"/>
              </a:spcAft>
              <a:buSzPct val="75000"/>
              <a:buChar char="-"/>
            </a:pPr>
            <a:r>
              <a:rPr lang="en-US"/>
              <a:t>Workforce shortages are a leading cause of burnout among rural respondents. </a:t>
            </a:r>
            <a:endParaRPr/>
          </a:p>
          <a:p>
            <a:pPr marL="457200" lvl="0" indent="-325755" algn="l" rtl="0">
              <a:lnSpc>
                <a:spcPct val="115000"/>
              </a:lnSpc>
              <a:spcBef>
                <a:spcPts val="0"/>
              </a:spcBef>
              <a:spcAft>
                <a:spcPts val="0"/>
              </a:spcAft>
              <a:buSzPct val="75000"/>
              <a:buChar char="-"/>
            </a:pPr>
            <a:r>
              <a:rPr lang="en-US"/>
              <a:t>Though rural providers overwhelmingly feel that their work is worthwhile, they have considered quitting their job in the last six months more often than their urban/suburban counterparts (55% and 49%, respectively).</a:t>
            </a:r>
            <a:endParaRPr/>
          </a:p>
        </p:txBody>
      </p:sp>
      <p:pic>
        <p:nvPicPr>
          <p:cNvPr id="300" name="Google Shape;300;g213e37c0ff6_1_924"/>
          <p:cNvPicPr preferRelativeResize="0"/>
          <p:nvPr/>
        </p:nvPicPr>
        <p:blipFill rotWithShape="1">
          <a:blip r:embed="rId3">
            <a:alphaModFix/>
          </a:blip>
          <a:srcRect/>
          <a:stretch/>
        </p:blipFill>
        <p:spPr>
          <a:xfrm>
            <a:off x="462250" y="1404200"/>
            <a:ext cx="1193575" cy="1323792"/>
          </a:xfrm>
          <a:prstGeom prst="rect">
            <a:avLst/>
          </a:prstGeom>
          <a:noFill/>
          <a:ln>
            <a:noFill/>
          </a:ln>
        </p:spPr>
      </p:pic>
      <p:pic>
        <p:nvPicPr>
          <p:cNvPr id="301" name="Google Shape;301;g213e37c0ff6_1_924"/>
          <p:cNvPicPr preferRelativeResize="0"/>
          <p:nvPr/>
        </p:nvPicPr>
        <p:blipFill>
          <a:blip r:embed="rId4">
            <a:alphaModFix/>
          </a:blip>
          <a:stretch>
            <a:fillRect/>
          </a:stretch>
        </p:blipFill>
        <p:spPr>
          <a:xfrm>
            <a:off x="359025" y="3779275"/>
            <a:ext cx="1400025" cy="144244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306"/>
        <p:cNvGrpSpPr/>
        <p:nvPr/>
      </p:nvGrpSpPr>
      <p:grpSpPr>
        <a:xfrm>
          <a:off x="0" y="0"/>
          <a:ext cx="0" cy="0"/>
          <a:chOff x="0" y="0"/>
          <a:chExt cx="0" cy="0"/>
        </a:xfrm>
      </p:grpSpPr>
      <p:sp>
        <p:nvSpPr>
          <p:cNvPr id="307" name="Google Shape;307;g216f124ab0e_3_68"/>
          <p:cNvSpPr txBox="1">
            <a:spLocks noGrp="1"/>
          </p:cNvSpPr>
          <p:nvPr>
            <p:ph type="title"/>
          </p:nvPr>
        </p:nvSpPr>
        <p:spPr>
          <a:xfrm>
            <a:off x="670100" y="451975"/>
            <a:ext cx="11788500" cy="903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3800"/>
              <a:t>Conclusion:</a:t>
            </a:r>
            <a:endParaRPr sz="3800"/>
          </a:p>
          <a:p>
            <a:pPr marL="0" lvl="0" indent="0" algn="l" rtl="0">
              <a:spcBef>
                <a:spcPts val="0"/>
              </a:spcBef>
              <a:spcAft>
                <a:spcPts val="0"/>
              </a:spcAft>
              <a:buNone/>
            </a:pPr>
            <a:r>
              <a:rPr lang="en-US" b="0"/>
              <a:t>Integration and Access for a Healthier Maryland</a:t>
            </a:r>
            <a:endParaRPr b="0"/>
          </a:p>
        </p:txBody>
      </p:sp>
      <p:pic>
        <p:nvPicPr>
          <p:cNvPr id="308" name="Google Shape;308;g216f124ab0e_3_68"/>
          <p:cNvPicPr preferRelativeResize="0">
            <a:picLocks noGrp="1"/>
          </p:cNvPicPr>
          <p:nvPr>
            <p:ph type="pic" idx="2"/>
          </p:nvPr>
        </p:nvPicPr>
        <p:blipFill rotWithShape="1">
          <a:blip r:embed="rId3">
            <a:alphaModFix/>
          </a:blip>
          <a:srcRect l="8568" r="8568"/>
          <a:stretch/>
        </p:blipFill>
        <p:spPr>
          <a:xfrm>
            <a:off x="5751270" y="1763000"/>
            <a:ext cx="5674977" cy="4480900"/>
          </a:xfrm>
          <a:prstGeom prst="rect">
            <a:avLst/>
          </a:prstGeom>
          <a:effectLst>
            <a:outerShdw blurRad="442913" dist="95250" dir="5400000" algn="bl" rotWithShape="0">
              <a:srgbClr val="000000">
                <a:alpha val="50000"/>
              </a:srgbClr>
            </a:outerShdw>
          </a:effectLst>
        </p:spPr>
      </p:pic>
      <p:pic>
        <p:nvPicPr>
          <p:cNvPr id="309" name="Google Shape;309;g216f124ab0e_3_68"/>
          <p:cNvPicPr preferRelativeResize="0"/>
          <p:nvPr/>
        </p:nvPicPr>
        <p:blipFill rotWithShape="1">
          <a:blip r:embed="rId4">
            <a:alphaModFix/>
          </a:blip>
          <a:srcRect l="24591" t="12227" r="28666" b="5209"/>
          <a:stretch/>
        </p:blipFill>
        <p:spPr>
          <a:xfrm>
            <a:off x="463627" y="1873938"/>
            <a:ext cx="4286899" cy="42590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7"/>
          <p:cNvSpPr txBox="1">
            <a:spLocks noGrp="1"/>
          </p:cNvSpPr>
          <p:nvPr>
            <p:ph type="ctrTitle"/>
          </p:nvPr>
        </p:nvSpPr>
        <p:spPr>
          <a:xfrm>
            <a:off x="3581425" y="2295531"/>
            <a:ext cx="7402500" cy="9873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1"/>
              </a:buClr>
              <a:buSzPts val="6000"/>
              <a:buFont typeface="Montserrat"/>
              <a:buNone/>
            </a:pPr>
            <a:r>
              <a:rPr lang="en-US"/>
              <a:t>Thank you!</a:t>
            </a:r>
            <a:endParaRPr/>
          </a:p>
        </p:txBody>
      </p:sp>
      <p:sp>
        <p:nvSpPr>
          <p:cNvPr id="316" name="Google Shape;316;p17"/>
          <p:cNvSpPr txBox="1">
            <a:spLocks noGrp="1"/>
          </p:cNvSpPr>
          <p:nvPr>
            <p:ph type="subTitle" idx="1"/>
          </p:nvPr>
        </p:nvSpPr>
        <p:spPr>
          <a:xfrm>
            <a:off x="3581400" y="4374514"/>
            <a:ext cx="7402551" cy="881062"/>
          </a:xfrm>
          <a:prstGeom prst="rect">
            <a:avLst/>
          </a:prstGeom>
          <a:noFill/>
          <a:ln>
            <a:noFill/>
          </a:ln>
        </p:spPr>
        <p:txBody>
          <a:bodyPr spcFirstLastPara="1" wrap="square" lIns="0" tIns="45700" rIns="0" bIns="45700" anchor="t" anchorCtr="0">
            <a:normAutofit/>
          </a:bodyPr>
          <a:lstStyle/>
          <a:p>
            <a:pPr marL="0" lvl="0" indent="0" algn="l" rtl="0">
              <a:lnSpc>
                <a:spcPct val="80000"/>
              </a:lnSpc>
              <a:spcBef>
                <a:spcPts val="0"/>
              </a:spcBef>
              <a:spcAft>
                <a:spcPts val="0"/>
              </a:spcAft>
              <a:buSzPts val="3200"/>
              <a:buNone/>
            </a:pPr>
            <a:r>
              <a:rPr lang="en-US"/>
              <a:t>info@alivemaryland.org</a:t>
            </a:r>
            <a:endParaRPr/>
          </a:p>
        </p:txBody>
      </p:sp>
      <p:pic>
        <p:nvPicPr>
          <p:cNvPr id="317" name="Google Shape;317;p17"/>
          <p:cNvPicPr preferRelativeResize="0"/>
          <p:nvPr/>
        </p:nvPicPr>
        <p:blipFill rotWithShape="1">
          <a:blip r:embed="rId3">
            <a:alphaModFix/>
          </a:blip>
          <a:srcRect/>
          <a:stretch/>
        </p:blipFill>
        <p:spPr>
          <a:xfrm>
            <a:off x="3479687" y="3542932"/>
            <a:ext cx="4216400" cy="571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213e37c0ff6_1_98"/>
          <p:cNvSpPr txBox="1">
            <a:spLocks noGrp="1"/>
          </p:cNvSpPr>
          <p:nvPr>
            <p:ph type="title"/>
          </p:nvPr>
        </p:nvSpPr>
        <p:spPr>
          <a:xfrm>
            <a:off x="457200" y="414050"/>
            <a:ext cx="10896600" cy="5889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Ending the Epidemic and Maryland</a:t>
            </a:r>
            <a:endParaRPr/>
          </a:p>
        </p:txBody>
      </p:sp>
      <p:sp>
        <p:nvSpPr>
          <p:cNvPr id="117" name="Google Shape;117;g213e37c0ff6_1_98"/>
          <p:cNvSpPr txBox="1">
            <a:spLocks noGrp="1"/>
          </p:cNvSpPr>
          <p:nvPr>
            <p:ph type="body" idx="1"/>
          </p:nvPr>
        </p:nvSpPr>
        <p:spPr>
          <a:xfrm>
            <a:off x="514238" y="1081550"/>
            <a:ext cx="11293500" cy="3040200"/>
          </a:xfrm>
          <a:prstGeom prst="rect">
            <a:avLst/>
          </a:prstGeom>
          <a:noFill/>
          <a:ln>
            <a:noFill/>
          </a:ln>
        </p:spPr>
        <p:txBody>
          <a:bodyPr spcFirstLastPara="1" wrap="square" lIns="0" tIns="45700" rIns="0" bIns="45700" anchor="t" anchorCtr="0">
            <a:noAutofit/>
          </a:bodyPr>
          <a:lstStyle/>
          <a:p>
            <a:pPr marL="914400" lvl="1" indent="-355600" algn="l" rtl="0">
              <a:lnSpc>
                <a:spcPct val="100000"/>
              </a:lnSpc>
              <a:spcBef>
                <a:spcPts val="0"/>
              </a:spcBef>
              <a:spcAft>
                <a:spcPts val="0"/>
              </a:spcAft>
              <a:buClr>
                <a:srgbClr val="000000"/>
              </a:buClr>
              <a:buSzPts val="2000"/>
              <a:buChar char="▪"/>
            </a:pPr>
            <a:r>
              <a:rPr lang="en-US" sz="2000">
                <a:solidFill>
                  <a:srgbClr val="434343"/>
                </a:solidFill>
              </a:rPr>
              <a:t>In 2019, HHS launched the Ending the Epidemic (EHE) Initiative to reduce HIV by 90% by 2030 and provided funding to support the 50 U.S. jurisdictions that account for more than 50% of new HIV diagnoses.</a:t>
            </a:r>
            <a:endParaRPr sz="2000">
              <a:solidFill>
                <a:srgbClr val="434343"/>
              </a:solidFill>
            </a:endParaRPr>
          </a:p>
          <a:p>
            <a:pPr marL="914400" lvl="0" indent="0" algn="l" rtl="0">
              <a:lnSpc>
                <a:spcPct val="100000"/>
              </a:lnSpc>
              <a:spcBef>
                <a:spcPts val="0"/>
              </a:spcBef>
              <a:spcAft>
                <a:spcPts val="0"/>
              </a:spcAft>
              <a:buNone/>
            </a:pPr>
            <a:r>
              <a:rPr lang="en-US" sz="2000">
                <a:solidFill>
                  <a:srgbClr val="434343"/>
                </a:solidFill>
              </a:rPr>
              <a:t> </a:t>
            </a:r>
            <a:endParaRPr sz="2000">
              <a:solidFill>
                <a:srgbClr val="434343"/>
              </a:solidFill>
            </a:endParaRPr>
          </a:p>
          <a:p>
            <a:pPr marL="914400" lvl="1" indent="-355600" algn="l" rtl="0">
              <a:lnSpc>
                <a:spcPct val="100000"/>
              </a:lnSpc>
              <a:spcBef>
                <a:spcPts val="0"/>
              </a:spcBef>
              <a:spcAft>
                <a:spcPts val="0"/>
              </a:spcAft>
              <a:buClr>
                <a:srgbClr val="434343"/>
              </a:buClr>
              <a:buSzPts val="2000"/>
              <a:buChar char="▪"/>
            </a:pPr>
            <a:r>
              <a:rPr lang="en-US" sz="2000">
                <a:solidFill>
                  <a:srgbClr val="434343"/>
                </a:solidFill>
              </a:rPr>
              <a:t>Three jurisdictions in Maryland received EHE funding: City of Baltimore, Montgomery and Prince George’s counties. </a:t>
            </a:r>
            <a:endParaRPr sz="2000">
              <a:solidFill>
                <a:srgbClr val="434343"/>
              </a:solidFill>
            </a:endParaRPr>
          </a:p>
          <a:p>
            <a:pPr marL="914400" lvl="0" indent="0" algn="l" rtl="0">
              <a:lnSpc>
                <a:spcPct val="100000"/>
              </a:lnSpc>
              <a:spcBef>
                <a:spcPts val="0"/>
              </a:spcBef>
              <a:spcAft>
                <a:spcPts val="0"/>
              </a:spcAft>
              <a:buNone/>
            </a:pPr>
            <a:endParaRPr sz="2000">
              <a:solidFill>
                <a:srgbClr val="434343"/>
              </a:solidFill>
            </a:endParaRPr>
          </a:p>
          <a:p>
            <a:pPr marL="914400" lvl="1" indent="-355600" algn="l" rtl="0">
              <a:lnSpc>
                <a:spcPct val="100000"/>
              </a:lnSpc>
              <a:spcBef>
                <a:spcPts val="0"/>
              </a:spcBef>
              <a:spcAft>
                <a:spcPts val="0"/>
              </a:spcAft>
              <a:buClr>
                <a:srgbClr val="434343"/>
              </a:buClr>
              <a:buSzPts val="2000"/>
              <a:buChar char="▪"/>
            </a:pPr>
            <a:r>
              <a:rPr lang="en-US" sz="2000">
                <a:solidFill>
                  <a:srgbClr val="434343"/>
                </a:solidFill>
              </a:rPr>
              <a:t>One key focus of the EHE Initiative is to understand workforce needs, competencies, and challenges.</a:t>
            </a:r>
            <a:endParaRPr sz="2000"/>
          </a:p>
        </p:txBody>
      </p:sp>
      <p:pic>
        <p:nvPicPr>
          <p:cNvPr id="118" name="Google Shape;118;g213e37c0ff6_1_98"/>
          <p:cNvPicPr preferRelativeResize="0"/>
          <p:nvPr/>
        </p:nvPicPr>
        <p:blipFill>
          <a:blip r:embed="rId3">
            <a:alphaModFix/>
          </a:blip>
          <a:stretch>
            <a:fillRect/>
          </a:stretch>
        </p:blipFill>
        <p:spPr>
          <a:xfrm>
            <a:off x="3190400" y="4200350"/>
            <a:ext cx="5941200" cy="2496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213e37c0ff6_1_6"/>
          <p:cNvSpPr txBox="1">
            <a:spLocks noGrp="1"/>
          </p:cNvSpPr>
          <p:nvPr>
            <p:ph type="title"/>
          </p:nvPr>
        </p:nvSpPr>
        <p:spPr>
          <a:xfrm>
            <a:off x="457200" y="515000"/>
            <a:ext cx="10896600" cy="11430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Background: Quick Maryland HIV Statistics</a:t>
            </a:r>
            <a:endParaRPr/>
          </a:p>
        </p:txBody>
      </p:sp>
      <p:sp>
        <p:nvSpPr>
          <p:cNvPr id="125" name="Google Shape;125;g213e37c0ff6_1_6"/>
          <p:cNvSpPr txBox="1">
            <a:spLocks noGrp="1"/>
          </p:cNvSpPr>
          <p:nvPr>
            <p:ph type="body" idx="1"/>
          </p:nvPr>
        </p:nvSpPr>
        <p:spPr>
          <a:xfrm>
            <a:off x="556000" y="1412262"/>
            <a:ext cx="4933500" cy="5210400"/>
          </a:xfrm>
          <a:prstGeom prst="rect">
            <a:avLst/>
          </a:prstGeom>
          <a:noFill/>
          <a:ln>
            <a:noFill/>
          </a:ln>
        </p:spPr>
        <p:txBody>
          <a:bodyPr spcFirstLastPara="1" wrap="square" lIns="0" tIns="45700" rIns="0" bIns="45700" anchor="ctr" anchorCtr="0">
            <a:noAutofit/>
          </a:bodyPr>
          <a:lstStyle/>
          <a:p>
            <a:pPr marL="457200" lvl="0" indent="-355600" algn="l" rtl="0">
              <a:lnSpc>
                <a:spcPct val="115000"/>
              </a:lnSpc>
              <a:spcBef>
                <a:spcPts val="1000"/>
              </a:spcBef>
              <a:spcAft>
                <a:spcPts val="0"/>
              </a:spcAft>
              <a:buClr>
                <a:srgbClr val="000000"/>
              </a:buClr>
              <a:buSzPts val="2000"/>
              <a:buChar char="▪"/>
            </a:pPr>
            <a:r>
              <a:rPr lang="en-US" sz="2000" dirty="0">
                <a:solidFill>
                  <a:srgbClr val="000000"/>
                </a:solidFill>
                <a:highlight>
                  <a:srgbClr val="FFFFFF"/>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In 2020, Maryland </a:t>
            </a:r>
            <a:r>
              <a:rPr lang="en-US" sz="2000" b="1" dirty="0">
                <a:solidFill>
                  <a:srgbClr val="A61C00"/>
                </a:solidFill>
                <a:highlight>
                  <a:srgbClr val="FFFFFF"/>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ranked 12th</a:t>
            </a:r>
            <a:r>
              <a:rPr lang="en-US" sz="2000" dirty="0">
                <a:solidFill>
                  <a:srgbClr val="000000"/>
                </a:solidFill>
                <a:highlight>
                  <a:srgbClr val="FFFFFF"/>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among states and territories in adult/adolescent HIV diagnosis rates (per 100,000)</a:t>
            </a:r>
            <a:endParaRPr sz="2000" dirty="0">
              <a:solidFill>
                <a:srgbClr val="000000"/>
              </a:solidFill>
            </a:endParaRPr>
          </a:p>
          <a:p>
            <a:pPr marL="457200" lvl="0" indent="-355600" algn="l" rtl="0">
              <a:lnSpc>
                <a:spcPct val="115000"/>
              </a:lnSpc>
              <a:spcBef>
                <a:spcPts val="1000"/>
              </a:spcBef>
              <a:spcAft>
                <a:spcPts val="0"/>
              </a:spcAft>
              <a:buClr>
                <a:srgbClr val="000000"/>
              </a:buClr>
              <a:buSzPts val="2000"/>
              <a:buChar char="▪"/>
            </a:pPr>
            <a:r>
              <a:rPr lang="en-US" sz="2000" dirty="0">
                <a:solidFill>
                  <a:srgbClr val="000000"/>
                </a:solidFill>
              </a:rPr>
              <a:t>An estimated </a:t>
            </a:r>
            <a:r>
              <a:rPr lang="en-US" sz="2000" b="1" dirty="0">
                <a:solidFill>
                  <a:srgbClr val="000000"/>
                </a:solidFill>
              </a:rPr>
              <a:t>9.2%</a:t>
            </a:r>
            <a:r>
              <a:rPr lang="en-US" sz="2000" dirty="0">
                <a:solidFill>
                  <a:srgbClr val="000000"/>
                </a:solidFill>
              </a:rPr>
              <a:t> (3,400) of PLWH in Maryland are </a:t>
            </a:r>
            <a:r>
              <a:rPr lang="en-US" sz="2000" b="1" dirty="0">
                <a:solidFill>
                  <a:srgbClr val="A61C00"/>
                </a:solidFill>
              </a:rPr>
              <a:t>unaware of their HIV status</a:t>
            </a:r>
            <a:endParaRPr sz="2000" dirty="0">
              <a:solidFill>
                <a:srgbClr val="000000"/>
              </a:solidFill>
            </a:endParaRPr>
          </a:p>
          <a:p>
            <a:pPr marL="457200" lvl="0" indent="-355600" algn="l" rtl="0">
              <a:lnSpc>
                <a:spcPct val="115000"/>
              </a:lnSpc>
              <a:spcBef>
                <a:spcPts val="1000"/>
              </a:spcBef>
              <a:spcAft>
                <a:spcPts val="0"/>
              </a:spcAft>
              <a:buClr>
                <a:srgbClr val="000000"/>
              </a:buClr>
              <a:buSzPts val="2000"/>
              <a:buChar char="▪"/>
            </a:pPr>
            <a:r>
              <a:rPr lang="en-US" sz="2000" dirty="0">
                <a:solidFill>
                  <a:srgbClr val="000000"/>
                </a:solidFill>
              </a:rPr>
              <a:t>With a drug-related mortality rate of 44.6 deaths per 100,000 people, Maryland </a:t>
            </a:r>
            <a:r>
              <a:rPr lang="en-US" sz="2000" b="1" dirty="0">
                <a:solidFill>
                  <a:srgbClr val="A61C00"/>
                </a:solidFill>
              </a:rPr>
              <a:t>ranked 6th</a:t>
            </a:r>
            <a:r>
              <a:rPr lang="en-US" sz="2000" dirty="0">
                <a:solidFill>
                  <a:srgbClr val="000000"/>
                </a:solidFill>
              </a:rPr>
              <a:t> in the country in 2020 for drug-overdose mortality</a:t>
            </a:r>
            <a:endParaRPr sz="2000" dirty="0">
              <a:solidFill>
                <a:srgbClr val="000000"/>
              </a:solidFill>
            </a:endParaRPr>
          </a:p>
          <a:p>
            <a:pPr marL="457200" lvl="0" indent="0" algn="l" rtl="0">
              <a:lnSpc>
                <a:spcPct val="115000"/>
              </a:lnSpc>
              <a:spcBef>
                <a:spcPts val="1000"/>
              </a:spcBef>
              <a:spcAft>
                <a:spcPts val="0"/>
              </a:spcAft>
              <a:buNone/>
            </a:pPr>
            <a:endParaRPr sz="1800" dirty="0">
              <a:solidFill>
                <a:srgbClr val="000000"/>
              </a:solidFill>
            </a:endParaRPr>
          </a:p>
        </p:txBody>
      </p:sp>
      <p:pic>
        <p:nvPicPr>
          <p:cNvPr id="126" name="Google Shape;126;g213e37c0ff6_1_6"/>
          <p:cNvPicPr preferRelativeResize="0"/>
          <p:nvPr/>
        </p:nvPicPr>
        <p:blipFill>
          <a:blip r:embed="rId3">
            <a:alphaModFix/>
          </a:blip>
          <a:stretch>
            <a:fillRect/>
          </a:stretch>
        </p:blipFill>
        <p:spPr>
          <a:xfrm>
            <a:off x="5489500" y="1412262"/>
            <a:ext cx="6440524" cy="40334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213e37c0ff6_1_457"/>
          <p:cNvSpPr txBox="1">
            <a:spLocks noGrp="1"/>
          </p:cNvSpPr>
          <p:nvPr>
            <p:ph type="title"/>
          </p:nvPr>
        </p:nvSpPr>
        <p:spPr>
          <a:xfrm>
            <a:off x="457200" y="304800"/>
            <a:ext cx="10896600" cy="11430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Needs Assessment Focus Areas</a:t>
            </a:r>
            <a:endParaRPr/>
          </a:p>
        </p:txBody>
      </p:sp>
      <p:sp>
        <p:nvSpPr>
          <p:cNvPr id="133" name="Google Shape;133;g213e37c0ff6_1_457"/>
          <p:cNvSpPr txBox="1">
            <a:spLocks noGrp="1"/>
          </p:cNvSpPr>
          <p:nvPr>
            <p:ph type="body" idx="1"/>
          </p:nvPr>
        </p:nvSpPr>
        <p:spPr>
          <a:xfrm>
            <a:off x="516769" y="1253400"/>
            <a:ext cx="10896600" cy="435120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1000"/>
              </a:spcBef>
              <a:spcAft>
                <a:spcPts val="0"/>
              </a:spcAft>
              <a:buSzPts val="1800"/>
              <a:buNone/>
            </a:pPr>
            <a:endParaRPr sz="2700"/>
          </a:p>
          <a:p>
            <a:pPr marL="0" lvl="0" indent="0" algn="l" rtl="0">
              <a:lnSpc>
                <a:spcPct val="90000"/>
              </a:lnSpc>
              <a:spcBef>
                <a:spcPts val="1000"/>
              </a:spcBef>
              <a:spcAft>
                <a:spcPts val="0"/>
              </a:spcAft>
              <a:buNone/>
            </a:pPr>
            <a:endParaRPr sz="2500"/>
          </a:p>
        </p:txBody>
      </p:sp>
      <p:sp>
        <p:nvSpPr>
          <p:cNvPr id="134" name="Google Shape;134;g213e37c0ff6_1_457"/>
          <p:cNvSpPr txBox="1">
            <a:spLocks noGrp="1"/>
          </p:cNvSpPr>
          <p:nvPr>
            <p:ph type="body" idx="4294967295"/>
          </p:nvPr>
        </p:nvSpPr>
        <p:spPr>
          <a:xfrm>
            <a:off x="516775" y="1127075"/>
            <a:ext cx="10177800" cy="4351200"/>
          </a:xfrm>
          <a:prstGeom prst="rect">
            <a:avLst/>
          </a:prstGeom>
        </p:spPr>
        <p:txBody>
          <a:bodyPr spcFirstLastPara="1" wrap="square" lIns="0" tIns="45700" rIns="0" bIns="45700" anchor="t" anchorCtr="0">
            <a:normAutofit lnSpcReduction="10000"/>
          </a:bodyPr>
          <a:lstStyle/>
          <a:p>
            <a:pPr marL="0" lvl="0" indent="0" algn="l" rtl="0">
              <a:spcBef>
                <a:spcPts val="1000"/>
              </a:spcBef>
              <a:spcAft>
                <a:spcPts val="0"/>
              </a:spcAft>
              <a:buNone/>
            </a:pPr>
            <a:endParaRPr sz="2000" b="1"/>
          </a:p>
          <a:p>
            <a:pPr marL="457200" lvl="0" indent="-355600" algn="l" rtl="0">
              <a:lnSpc>
                <a:spcPct val="100000"/>
              </a:lnSpc>
              <a:spcBef>
                <a:spcPts val="0"/>
              </a:spcBef>
              <a:spcAft>
                <a:spcPts val="0"/>
              </a:spcAft>
              <a:buSzPts val="2000"/>
              <a:buChar char="●"/>
            </a:pPr>
            <a:r>
              <a:rPr lang="en-US" sz="2000"/>
              <a:t>Organizational background</a:t>
            </a:r>
            <a:endParaRPr sz="2000"/>
          </a:p>
          <a:p>
            <a:pPr marL="457200" lvl="0" indent="0" algn="l" rtl="0">
              <a:lnSpc>
                <a:spcPct val="100000"/>
              </a:lnSpc>
              <a:spcBef>
                <a:spcPts val="0"/>
              </a:spcBef>
              <a:spcAft>
                <a:spcPts val="0"/>
              </a:spcAft>
              <a:buNone/>
            </a:pPr>
            <a:endParaRPr sz="2000"/>
          </a:p>
          <a:p>
            <a:pPr marL="457200" lvl="0" indent="-355600" algn="l" rtl="0">
              <a:lnSpc>
                <a:spcPct val="100000"/>
              </a:lnSpc>
              <a:spcBef>
                <a:spcPts val="0"/>
              </a:spcBef>
              <a:spcAft>
                <a:spcPts val="0"/>
              </a:spcAft>
              <a:buSzPts val="2000"/>
              <a:buChar char="●"/>
            </a:pPr>
            <a:r>
              <a:rPr lang="en-US" sz="2000"/>
              <a:t>Individual/Professional background</a:t>
            </a:r>
            <a:endParaRPr sz="2000"/>
          </a:p>
          <a:p>
            <a:pPr marL="457200" lvl="0" indent="0" algn="l" rtl="0">
              <a:lnSpc>
                <a:spcPct val="100000"/>
              </a:lnSpc>
              <a:spcBef>
                <a:spcPts val="0"/>
              </a:spcBef>
              <a:spcAft>
                <a:spcPts val="0"/>
              </a:spcAft>
              <a:buNone/>
            </a:pPr>
            <a:endParaRPr sz="2000"/>
          </a:p>
          <a:p>
            <a:pPr marL="457200" lvl="0" indent="-355600" algn="l" rtl="0">
              <a:lnSpc>
                <a:spcPct val="100000"/>
              </a:lnSpc>
              <a:spcBef>
                <a:spcPts val="0"/>
              </a:spcBef>
              <a:spcAft>
                <a:spcPts val="0"/>
              </a:spcAft>
              <a:buSzPts val="2000"/>
              <a:buChar char="●"/>
            </a:pPr>
            <a:r>
              <a:rPr lang="en-US" sz="2000"/>
              <a:t>Client and patient engagement</a:t>
            </a:r>
            <a:endParaRPr sz="2000"/>
          </a:p>
          <a:p>
            <a:pPr marL="457200" lvl="0" indent="0" algn="l" rtl="0">
              <a:lnSpc>
                <a:spcPct val="100000"/>
              </a:lnSpc>
              <a:spcBef>
                <a:spcPts val="0"/>
              </a:spcBef>
              <a:spcAft>
                <a:spcPts val="0"/>
              </a:spcAft>
              <a:buNone/>
            </a:pPr>
            <a:endParaRPr sz="2000"/>
          </a:p>
          <a:p>
            <a:pPr marL="457200" lvl="0" indent="-355600" algn="l" rtl="0">
              <a:lnSpc>
                <a:spcPct val="100000"/>
              </a:lnSpc>
              <a:spcBef>
                <a:spcPts val="0"/>
              </a:spcBef>
              <a:spcAft>
                <a:spcPts val="0"/>
              </a:spcAft>
              <a:buSzPts val="2000"/>
              <a:buChar char="●"/>
            </a:pPr>
            <a:r>
              <a:rPr lang="en-US" sz="2000"/>
              <a:t>Continuity of program services and service utilization</a:t>
            </a:r>
            <a:endParaRPr sz="2000"/>
          </a:p>
          <a:p>
            <a:pPr marL="457200" lvl="0" indent="0" algn="l" rtl="0">
              <a:lnSpc>
                <a:spcPct val="100000"/>
              </a:lnSpc>
              <a:spcBef>
                <a:spcPts val="0"/>
              </a:spcBef>
              <a:spcAft>
                <a:spcPts val="0"/>
              </a:spcAft>
              <a:buNone/>
            </a:pPr>
            <a:endParaRPr sz="2000"/>
          </a:p>
          <a:p>
            <a:pPr marL="457200" lvl="0" indent="-355600" algn="l" rtl="0">
              <a:lnSpc>
                <a:spcPct val="100000"/>
              </a:lnSpc>
              <a:spcBef>
                <a:spcPts val="0"/>
              </a:spcBef>
              <a:spcAft>
                <a:spcPts val="0"/>
              </a:spcAft>
              <a:buSzPts val="2000"/>
              <a:buChar char="●"/>
            </a:pPr>
            <a:r>
              <a:rPr lang="en-US" sz="2000"/>
              <a:t>Workforce burnout and retention</a:t>
            </a:r>
            <a:endParaRPr sz="2000"/>
          </a:p>
          <a:p>
            <a:pPr marL="457200" lvl="0" indent="0" algn="l" rtl="0">
              <a:lnSpc>
                <a:spcPct val="100000"/>
              </a:lnSpc>
              <a:spcBef>
                <a:spcPts val="0"/>
              </a:spcBef>
              <a:spcAft>
                <a:spcPts val="0"/>
              </a:spcAft>
              <a:buNone/>
            </a:pPr>
            <a:endParaRPr sz="2000"/>
          </a:p>
          <a:p>
            <a:pPr marL="457200" lvl="0" indent="-355600" algn="l" rtl="0">
              <a:lnSpc>
                <a:spcPct val="100000"/>
              </a:lnSpc>
              <a:spcBef>
                <a:spcPts val="0"/>
              </a:spcBef>
              <a:spcAft>
                <a:spcPts val="0"/>
              </a:spcAft>
              <a:buSzPts val="2000"/>
              <a:buChar char="●"/>
            </a:pPr>
            <a:r>
              <a:rPr lang="en-US" sz="2000"/>
              <a:t>Community Health Workers</a:t>
            </a:r>
            <a:endParaRPr sz="2000"/>
          </a:p>
          <a:p>
            <a:pPr marL="457200" lvl="0" indent="0" algn="l" rtl="0">
              <a:lnSpc>
                <a:spcPct val="100000"/>
              </a:lnSpc>
              <a:spcBef>
                <a:spcPts val="0"/>
              </a:spcBef>
              <a:spcAft>
                <a:spcPts val="0"/>
              </a:spcAft>
              <a:buNone/>
            </a:pPr>
            <a:endParaRPr sz="2000"/>
          </a:p>
          <a:p>
            <a:pPr marL="457200" lvl="0" indent="-355600" algn="l" rtl="0">
              <a:lnSpc>
                <a:spcPct val="100000"/>
              </a:lnSpc>
              <a:spcBef>
                <a:spcPts val="0"/>
              </a:spcBef>
              <a:spcAft>
                <a:spcPts val="0"/>
              </a:spcAft>
              <a:buSzPts val="2000"/>
              <a:buChar char="●"/>
            </a:pPr>
            <a:r>
              <a:rPr lang="en-US" sz="2000"/>
              <a:t>Technical assistance needs</a:t>
            </a:r>
            <a:endParaRPr sz="2000"/>
          </a:p>
        </p:txBody>
      </p:sp>
      <p:pic>
        <p:nvPicPr>
          <p:cNvPr id="135" name="Google Shape;135;g213e37c0ff6_1_457"/>
          <p:cNvPicPr preferRelativeResize="0"/>
          <p:nvPr/>
        </p:nvPicPr>
        <p:blipFill>
          <a:blip r:embed="rId3">
            <a:alphaModFix/>
          </a:blip>
          <a:stretch>
            <a:fillRect/>
          </a:stretch>
        </p:blipFill>
        <p:spPr>
          <a:xfrm>
            <a:off x="9374361" y="0"/>
            <a:ext cx="2817628" cy="68580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213e37c0ff6_1_547"/>
          <p:cNvSpPr txBox="1">
            <a:spLocks noGrp="1"/>
          </p:cNvSpPr>
          <p:nvPr>
            <p:ph type="title"/>
          </p:nvPr>
        </p:nvSpPr>
        <p:spPr>
          <a:xfrm>
            <a:off x="495650" y="584275"/>
            <a:ext cx="10896600" cy="877800"/>
          </a:xfrm>
          <a:prstGeom prst="rect">
            <a:avLst/>
          </a:prstGeom>
        </p:spPr>
        <p:txBody>
          <a:bodyPr spcFirstLastPara="1" wrap="square" lIns="0" tIns="0" rIns="0" bIns="0" anchor="t" anchorCtr="0">
            <a:noAutofit/>
          </a:bodyPr>
          <a:lstStyle/>
          <a:p>
            <a:pPr marL="0" lvl="0" indent="0" algn="l" rtl="0">
              <a:lnSpc>
                <a:spcPct val="80000"/>
              </a:lnSpc>
              <a:spcBef>
                <a:spcPts val="0"/>
              </a:spcBef>
              <a:spcAft>
                <a:spcPts val="0"/>
              </a:spcAft>
              <a:buClr>
                <a:srgbClr val="000000"/>
              </a:buClr>
              <a:buSzPts val="5200"/>
              <a:buFont typeface="Arial"/>
              <a:buNone/>
            </a:pPr>
            <a:r>
              <a:rPr lang="en-US"/>
              <a:t>Survey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Overview</a:t>
            </a:r>
            <a:r>
              <a:rPr lang="en-US"/>
              <a:t> and Methods</a:t>
            </a:r>
            <a:endParaRPr/>
          </a:p>
        </p:txBody>
      </p:sp>
      <p:sp>
        <p:nvSpPr>
          <p:cNvPr id="142" name="Google Shape;142;g213e37c0ff6_1_547"/>
          <p:cNvSpPr txBox="1">
            <a:spLocks noGrp="1"/>
          </p:cNvSpPr>
          <p:nvPr>
            <p:ph type="body" idx="1"/>
          </p:nvPr>
        </p:nvSpPr>
        <p:spPr>
          <a:xfrm>
            <a:off x="796375" y="1498900"/>
            <a:ext cx="5738400" cy="4386600"/>
          </a:xfrm>
          <a:prstGeom prst="rect">
            <a:avLst/>
          </a:prstGeom>
        </p:spPr>
        <p:txBody>
          <a:bodyPr spcFirstLastPara="1" wrap="square" lIns="0" tIns="45700" rIns="0" bIns="45700" anchor="t" anchorCtr="0">
            <a:normAutofit/>
          </a:bodyPr>
          <a:lstStyle/>
          <a:p>
            <a:pPr marL="0" lvl="0" indent="0" algn="l" rtl="0">
              <a:lnSpc>
                <a:spcPct val="80000"/>
              </a:lnSpc>
              <a:spcBef>
                <a:spcPts val="0"/>
              </a:spcBef>
              <a:spcAft>
                <a:spcPts val="0"/>
              </a:spcAft>
              <a:buNone/>
            </a:pPr>
            <a:r>
              <a:rPr lang="en-US" sz="2000" b="1"/>
              <a:t>Method:</a:t>
            </a:r>
            <a:r>
              <a:rPr lang="en-US" sz="2000"/>
              <a:t> Online survey administered via REDCap.  </a:t>
            </a:r>
            <a:endParaRPr sz="2000"/>
          </a:p>
          <a:p>
            <a:pPr marL="0" lvl="0" indent="0" algn="l" rtl="0">
              <a:lnSpc>
                <a:spcPct val="80000"/>
              </a:lnSpc>
              <a:spcBef>
                <a:spcPts val="0"/>
              </a:spcBef>
              <a:spcAft>
                <a:spcPts val="0"/>
              </a:spcAft>
              <a:buNone/>
            </a:pPr>
            <a:endParaRPr sz="2000"/>
          </a:p>
          <a:p>
            <a:pPr marL="0" lvl="0" indent="0" algn="l" rtl="0">
              <a:lnSpc>
                <a:spcPct val="80000"/>
              </a:lnSpc>
              <a:spcBef>
                <a:spcPts val="0"/>
              </a:spcBef>
              <a:spcAft>
                <a:spcPts val="0"/>
              </a:spcAft>
              <a:buNone/>
            </a:pPr>
            <a:r>
              <a:rPr lang="en-US" sz="2000" b="1"/>
              <a:t>Inclusion Criteria:</a:t>
            </a:r>
            <a:r>
              <a:rPr lang="en-US" sz="2000"/>
              <a:t> I</a:t>
            </a:r>
            <a:r>
              <a:rPr lang="en-US" sz="2000">
                <a:highlight>
                  <a:srgbClr val="FFFFFF"/>
                </a:highlight>
              </a:rPr>
              <a:t>ncludes those who work in infectious disease and primary care fields such as health care providers, behavioral health providers, executive staff, medical staff, administrators, etc.</a:t>
            </a:r>
            <a:endParaRPr sz="2000">
              <a:highlight>
                <a:srgbClr val="FFFFFF"/>
              </a:highlight>
            </a:endParaRPr>
          </a:p>
          <a:p>
            <a:pPr marL="0" lvl="0" indent="0" algn="l" rtl="0">
              <a:lnSpc>
                <a:spcPct val="80000"/>
              </a:lnSpc>
              <a:spcBef>
                <a:spcPts val="0"/>
              </a:spcBef>
              <a:spcAft>
                <a:spcPts val="0"/>
              </a:spcAft>
              <a:buNone/>
            </a:pPr>
            <a:endParaRPr sz="2000">
              <a:highlight>
                <a:srgbClr val="FFFFFF"/>
              </a:highlight>
            </a:endParaRPr>
          </a:p>
          <a:p>
            <a:pPr marL="0" lvl="0" indent="0" algn="l" rtl="0">
              <a:lnSpc>
                <a:spcPct val="80000"/>
              </a:lnSpc>
              <a:spcBef>
                <a:spcPts val="0"/>
              </a:spcBef>
              <a:spcAft>
                <a:spcPts val="0"/>
              </a:spcAft>
              <a:buNone/>
            </a:pPr>
            <a:r>
              <a:rPr lang="en-US" sz="2000" b="1"/>
              <a:t>Timeframe:</a:t>
            </a:r>
            <a:r>
              <a:rPr lang="en-US" sz="2000"/>
              <a:t> October 26th to December 21st, 2022</a:t>
            </a:r>
            <a:endParaRPr sz="2000">
              <a:highlight>
                <a:srgbClr val="FFFFFF"/>
              </a:highlight>
            </a:endParaRPr>
          </a:p>
          <a:p>
            <a:pPr marL="0" lvl="0" indent="0" algn="l" rtl="0">
              <a:lnSpc>
                <a:spcPct val="80000"/>
              </a:lnSpc>
              <a:spcBef>
                <a:spcPts val="0"/>
              </a:spcBef>
              <a:spcAft>
                <a:spcPts val="0"/>
              </a:spcAft>
              <a:buNone/>
            </a:pPr>
            <a:endParaRPr sz="2000">
              <a:highlight>
                <a:srgbClr val="FFFFFF"/>
              </a:highlight>
            </a:endParaRPr>
          </a:p>
          <a:p>
            <a:pPr marL="0" lvl="0" indent="0" algn="l" rtl="0">
              <a:lnSpc>
                <a:spcPct val="80000"/>
              </a:lnSpc>
              <a:spcBef>
                <a:spcPts val="0"/>
              </a:spcBef>
              <a:spcAft>
                <a:spcPts val="0"/>
              </a:spcAft>
              <a:buNone/>
            </a:pPr>
            <a:r>
              <a:rPr lang="en-US" sz="2000" b="1"/>
              <a:t>Number of Participants:</a:t>
            </a:r>
            <a:r>
              <a:rPr lang="en-US" sz="2000"/>
              <a:t> 306</a:t>
            </a:r>
            <a:r>
              <a:rPr lang="en-US" sz="2000">
                <a:solidFill>
                  <a:srgbClr val="434343"/>
                </a:solidFill>
              </a:rPr>
              <a:t> </a:t>
            </a:r>
            <a:endParaRPr sz="2000"/>
          </a:p>
        </p:txBody>
      </p:sp>
      <p:pic>
        <p:nvPicPr>
          <p:cNvPr id="143" name="Google Shape;143;g213e37c0ff6_1_547"/>
          <p:cNvPicPr preferRelativeResize="0"/>
          <p:nvPr/>
        </p:nvPicPr>
        <p:blipFill>
          <a:blip r:embed="rId3">
            <a:alphaModFix/>
          </a:blip>
          <a:stretch>
            <a:fillRect/>
          </a:stretch>
        </p:blipFill>
        <p:spPr>
          <a:xfrm>
            <a:off x="6741850" y="1304325"/>
            <a:ext cx="4775751" cy="47757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148"/>
        <p:cNvGrpSpPr/>
        <p:nvPr/>
      </p:nvGrpSpPr>
      <p:grpSpPr>
        <a:xfrm>
          <a:off x="0" y="0"/>
          <a:ext cx="0" cy="0"/>
          <a:chOff x="0" y="0"/>
          <a:chExt cx="0" cy="0"/>
        </a:xfrm>
      </p:grpSpPr>
      <p:sp>
        <p:nvSpPr>
          <p:cNvPr id="149" name="Google Shape;149;g216f124ab0e_3_82"/>
          <p:cNvSpPr txBox="1">
            <a:spLocks noGrp="1"/>
          </p:cNvSpPr>
          <p:nvPr>
            <p:ph type="title"/>
          </p:nvPr>
        </p:nvSpPr>
        <p:spPr>
          <a:xfrm>
            <a:off x="441450" y="600725"/>
            <a:ext cx="11309100" cy="903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3800"/>
              <a:t>What is the current state of infectious disease and primary care in Maryland?</a:t>
            </a:r>
            <a:endParaRPr sz="3800"/>
          </a:p>
        </p:txBody>
      </p:sp>
      <p:pic>
        <p:nvPicPr>
          <p:cNvPr id="150" name="Google Shape;150;g216f124ab0e_3_82"/>
          <p:cNvPicPr preferRelativeResize="0">
            <a:picLocks noGrp="1"/>
          </p:cNvPicPr>
          <p:nvPr>
            <p:ph type="pic" idx="2"/>
          </p:nvPr>
        </p:nvPicPr>
        <p:blipFill rotWithShape="1">
          <a:blip r:embed="rId3">
            <a:alphaModFix/>
          </a:blip>
          <a:srcRect l="9878" r="9878"/>
          <a:stretch/>
        </p:blipFill>
        <p:spPr>
          <a:xfrm>
            <a:off x="3258520" y="1838675"/>
            <a:ext cx="5674978" cy="4480899"/>
          </a:xfrm>
          <a:prstGeom prst="rect">
            <a:avLst/>
          </a:prstGeom>
          <a:effectLst>
            <a:outerShdw blurRad="442913" dist="95250" dir="5400000" algn="bl" rotWithShape="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g1f5a1917146_0_11"/>
          <p:cNvPicPr preferRelativeResize="0"/>
          <p:nvPr/>
        </p:nvPicPr>
        <p:blipFill rotWithShape="1">
          <a:blip r:embed="rId3">
            <a:alphaModFix/>
          </a:blip>
          <a:srcRect t="3738" b="7875"/>
          <a:stretch/>
        </p:blipFill>
        <p:spPr>
          <a:xfrm>
            <a:off x="338475" y="1640275"/>
            <a:ext cx="8545916" cy="4287800"/>
          </a:xfrm>
          <a:prstGeom prst="rect">
            <a:avLst/>
          </a:prstGeom>
          <a:noFill/>
          <a:ln>
            <a:noFill/>
          </a:ln>
        </p:spPr>
      </p:pic>
      <p:sp>
        <p:nvSpPr>
          <p:cNvPr id="157" name="Google Shape;157;g1f5a1917146_0_11"/>
          <p:cNvSpPr txBox="1">
            <a:spLocks noGrp="1"/>
          </p:cNvSpPr>
          <p:nvPr>
            <p:ph type="title"/>
          </p:nvPr>
        </p:nvSpPr>
        <p:spPr>
          <a:xfrm>
            <a:off x="457175" y="476550"/>
            <a:ext cx="10896600" cy="812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Participant Demographics: Location</a:t>
            </a:r>
            <a:endParaRPr/>
          </a:p>
        </p:txBody>
      </p:sp>
      <p:sp>
        <p:nvSpPr>
          <p:cNvPr id="158" name="Google Shape;158;g1f5a1917146_0_11"/>
          <p:cNvSpPr txBox="1">
            <a:spLocks noGrp="1"/>
          </p:cNvSpPr>
          <p:nvPr>
            <p:ph type="body" idx="1"/>
          </p:nvPr>
        </p:nvSpPr>
        <p:spPr>
          <a:xfrm>
            <a:off x="7593875" y="1640275"/>
            <a:ext cx="4352100" cy="2729100"/>
          </a:xfrm>
          <a:prstGeom prst="rect">
            <a:avLst/>
          </a:prstGeom>
          <a:noFill/>
          <a:ln>
            <a:noFill/>
          </a:ln>
        </p:spPr>
        <p:txBody>
          <a:bodyPr spcFirstLastPara="1" wrap="square" lIns="0" tIns="45700" rIns="0" bIns="45700" anchor="t" anchorCtr="0">
            <a:noAutofit/>
          </a:bodyPr>
          <a:lstStyle/>
          <a:p>
            <a:pPr marL="0" lvl="0" indent="0" algn="l" rtl="0">
              <a:lnSpc>
                <a:spcPct val="115000"/>
              </a:lnSpc>
              <a:spcBef>
                <a:spcPts val="1000"/>
              </a:spcBef>
              <a:spcAft>
                <a:spcPts val="0"/>
              </a:spcAft>
              <a:buNone/>
            </a:pPr>
            <a:r>
              <a:rPr lang="en-US" sz="2000"/>
              <a:t>Included respondents from all 24 jurisdictions in MD, but primarily from:</a:t>
            </a:r>
            <a:endParaRPr sz="2000"/>
          </a:p>
          <a:p>
            <a:pPr marL="914400" lvl="0" indent="-355600" algn="l" rtl="0">
              <a:lnSpc>
                <a:spcPct val="115000"/>
              </a:lnSpc>
              <a:spcBef>
                <a:spcPts val="1000"/>
              </a:spcBef>
              <a:spcAft>
                <a:spcPts val="0"/>
              </a:spcAft>
              <a:buSzPts val="2000"/>
              <a:buFont typeface="Montserrat"/>
              <a:buAutoNum type="arabicPeriod"/>
            </a:pPr>
            <a:r>
              <a:rPr lang="en-US" sz="2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Baltimore City (22%)</a:t>
            </a:r>
            <a:endParaRPr sz="2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endParaRPr>
          </a:p>
          <a:p>
            <a:pPr marL="914400" lvl="0" indent="-355600" algn="l" rtl="0">
              <a:lnSpc>
                <a:spcPct val="115000"/>
              </a:lnSpc>
              <a:spcBef>
                <a:spcPts val="0"/>
              </a:spcBef>
              <a:spcAft>
                <a:spcPts val="0"/>
              </a:spcAft>
              <a:buSzPts val="2000"/>
              <a:buFont typeface="Montserrat"/>
              <a:buAutoNum type="arabicPeriod"/>
            </a:pPr>
            <a:r>
              <a:rPr lang="en-US" sz="2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Prince George’s County (13%)</a:t>
            </a:r>
            <a:endParaRPr sz="2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endParaRPr>
          </a:p>
          <a:p>
            <a:pPr marL="914400" lvl="0" indent="-355600" algn="l" rtl="0">
              <a:lnSpc>
                <a:spcPct val="115000"/>
              </a:lnSpc>
              <a:spcBef>
                <a:spcPts val="0"/>
              </a:spcBef>
              <a:spcAft>
                <a:spcPts val="0"/>
              </a:spcAft>
              <a:buSzPts val="2000"/>
              <a:buFont typeface="Montserrat"/>
              <a:buAutoNum type="arabicPeriod"/>
            </a:pPr>
            <a:r>
              <a:rPr lang="en-US" sz="2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Baltimore County (9%)</a:t>
            </a:r>
            <a:endParaRPr sz="2000"/>
          </a:p>
          <a:p>
            <a:pPr marL="0" lvl="0" indent="0" algn="l" rtl="0">
              <a:lnSpc>
                <a:spcPct val="90000"/>
              </a:lnSpc>
              <a:spcBef>
                <a:spcPts val="1000"/>
              </a:spcBef>
              <a:spcAft>
                <a:spcPts val="1000"/>
              </a:spcAft>
              <a:buNone/>
            </a:pPr>
            <a:endParaRPr sz="2000"/>
          </a:p>
        </p:txBody>
      </p:sp>
      <p:sp>
        <p:nvSpPr>
          <p:cNvPr id="159" name="Google Shape;159;g1f5a1917146_0_11"/>
          <p:cNvSpPr txBox="1"/>
          <p:nvPr/>
        </p:nvSpPr>
        <p:spPr>
          <a:xfrm>
            <a:off x="6077125" y="5928075"/>
            <a:ext cx="612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160" name="Google Shape;160;g1f5a1917146_0_11"/>
          <p:cNvSpPr txBox="1"/>
          <p:nvPr/>
        </p:nvSpPr>
        <p:spPr>
          <a:xfrm>
            <a:off x="1008325" y="3006875"/>
            <a:ext cx="3086100" cy="1554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000"/>
              </a:spcBef>
              <a:spcAft>
                <a:spcPts val="1000"/>
              </a:spcAft>
              <a:buNone/>
            </a:pPr>
            <a:r>
              <a:rPr lang="en-US" sz="2000">
                <a:solidFill>
                  <a:schemeClr val="dk1"/>
                </a:solidFill>
                <a:latin typeface="Montserrat"/>
                <a:ea typeface="Montserrat"/>
                <a:cs typeface="Montserrat"/>
                <a:sym typeface="Montserrat"/>
              </a:rPr>
              <a:t>18% of respondents work for organizations located in rural areas of the state.</a:t>
            </a:r>
            <a:endParaRPr>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216da4054de_0_6"/>
          <p:cNvSpPr txBox="1">
            <a:spLocks noGrp="1"/>
          </p:cNvSpPr>
          <p:nvPr>
            <p:ph type="title"/>
          </p:nvPr>
        </p:nvSpPr>
        <p:spPr>
          <a:xfrm>
            <a:off x="457200" y="304800"/>
            <a:ext cx="10896600" cy="1143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Participant Demographics: Race &amp; Gender</a:t>
            </a:r>
            <a:endParaRPr/>
          </a:p>
          <a:p>
            <a:pPr marL="0" lvl="0" indent="0" algn="l" rtl="0">
              <a:lnSpc>
                <a:spcPct val="90000"/>
              </a:lnSpc>
              <a:spcBef>
                <a:spcPts val="0"/>
              </a:spcBef>
              <a:spcAft>
                <a:spcPts val="0"/>
              </a:spcAft>
              <a:buSzPts val="1800"/>
              <a:buNone/>
            </a:pPr>
            <a:endParaRPr/>
          </a:p>
        </p:txBody>
      </p:sp>
      <p:pic>
        <p:nvPicPr>
          <p:cNvPr id="167" name="Google Shape;167;g216da4054de_0_6"/>
          <p:cNvPicPr preferRelativeResize="0"/>
          <p:nvPr/>
        </p:nvPicPr>
        <p:blipFill>
          <a:blip r:embed="rId3">
            <a:alphaModFix/>
          </a:blip>
          <a:stretch>
            <a:fillRect/>
          </a:stretch>
        </p:blipFill>
        <p:spPr>
          <a:xfrm>
            <a:off x="616075" y="1175545"/>
            <a:ext cx="5096125" cy="3580100"/>
          </a:xfrm>
          <a:prstGeom prst="rect">
            <a:avLst/>
          </a:prstGeom>
          <a:noFill/>
          <a:ln w="9525" cap="flat" cmpd="sng">
            <a:solidFill>
              <a:srgbClr val="FFFFFF"/>
            </a:solidFill>
            <a:prstDash val="solid"/>
            <a:round/>
            <a:headEnd type="none" w="sm" len="sm"/>
            <a:tailEnd type="none" w="sm" len="sm"/>
          </a:ln>
        </p:spPr>
      </p:pic>
      <p:pic>
        <p:nvPicPr>
          <p:cNvPr id="168" name="Google Shape;168;g216da4054de_0_6"/>
          <p:cNvPicPr preferRelativeResize="0"/>
          <p:nvPr/>
        </p:nvPicPr>
        <p:blipFill>
          <a:blip r:embed="rId4">
            <a:alphaModFix/>
          </a:blip>
          <a:stretch>
            <a:fillRect/>
          </a:stretch>
        </p:blipFill>
        <p:spPr>
          <a:xfrm>
            <a:off x="6348750" y="1175550"/>
            <a:ext cx="5096125" cy="3580100"/>
          </a:xfrm>
          <a:prstGeom prst="rect">
            <a:avLst/>
          </a:prstGeom>
          <a:noFill/>
          <a:ln>
            <a:noFill/>
          </a:ln>
        </p:spPr>
      </p:pic>
      <p:sp>
        <p:nvSpPr>
          <p:cNvPr id="169" name="Google Shape;169;g216da4054de_0_6"/>
          <p:cNvSpPr txBox="1">
            <a:spLocks noGrp="1"/>
          </p:cNvSpPr>
          <p:nvPr>
            <p:ph type="body" idx="1"/>
          </p:nvPr>
        </p:nvSpPr>
        <p:spPr>
          <a:xfrm>
            <a:off x="919975" y="5073825"/>
            <a:ext cx="4488300" cy="1031700"/>
          </a:xfrm>
          <a:prstGeom prst="rect">
            <a:avLst/>
          </a:prstGeom>
          <a:noFill/>
          <a:ln>
            <a:noFill/>
          </a:ln>
        </p:spPr>
        <p:txBody>
          <a:bodyPr spcFirstLastPara="1" wrap="square" lIns="0" tIns="45700" rIns="0" bIns="45700" anchor="t" anchorCtr="0">
            <a:normAutofit/>
          </a:bodyPr>
          <a:lstStyle/>
          <a:p>
            <a:pPr marL="0" lvl="0" indent="0" algn="ctr" rtl="0">
              <a:lnSpc>
                <a:spcPct val="90000"/>
              </a:lnSpc>
              <a:spcBef>
                <a:spcPts val="1000"/>
              </a:spcBef>
              <a:spcAft>
                <a:spcPts val="0"/>
              </a:spcAft>
              <a:buNone/>
            </a:pPr>
            <a:r>
              <a:rPr lang="en-US" sz="2000" b="1"/>
              <a:t>Race:</a:t>
            </a:r>
            <a:r>
              <a:rPr lang="en-US" sz="2000"/>
              <a:t> 51% identified as White, and 35% as Black/African American</a:t>
            </a:r>
            <a:endParaRPr sz="2000"/>
          </a:p>
        </p:txBody>
      </p:sp>
      <p:sp>
        <p:nvSpPr>
          <p:cNvPr id="170" name="Google Shape;170;g216da4054de_0_6"/>
          <p:cNvSpPr txBox="1"/>
          <p:nvPr/>
        </p:nvSpPr>
        <p:spPr>
          <a:xfrm>
            <a:off x="6470413" y="4943175"/>
            <a:ext cx="4852800" cy="12930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1000"/>
              </a:spcBef>
              <a:spcAft>
                <a:spcPts val="0"/>
              </a:spcAft>
              <a:buNone/>
            </a:pPr>
            <a:r>
              <a:rPr lang="en-US" sz="2000" b="1">
                <a:solidFill>
                  <a:schemeClr val="dk1"/>
                </a:solidFill>
                <a:latin typeface="Montserrat"/>
                <a:ea typeface="Montserrat"/>
                <a:cs typeface="Montserrat"/>
                <a:sym typeface="Montserrat"/>
              </a:rPr>
              <a:t>Gender</a:t>
            </a:r>
            <a:r>
              <a:rPr lang="en-US" sz="2000">
                <a:solidFill>
                  <a:schemeClr val="dk1"/>
                </a:solidFill>
                <a:latin typeface="Montserrat"/>
                <a:ea typeface="Montserrat"/>
                <a:cs typeface="Montserrat"/>
                <a:sym typeface="Montserrat"/>
              </a:rPr>
              <a:t>: 77% identified as woman/female, 19% man/male, and 4% as trans or gender queer/gender non‐binary</a:t>
            </a:r>
            <a:endParaRPr sz="200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Office Theme">
  <a:themeElements>
    <a:clrScheme name="Alive!Maryland">
      <a:dk1>
        <a:srgbClr val="231F20"/>
      </a:dk1>
      <a:lt1>
        <a:srgbClr val="FAFAFF"/>
      </a:lt1>
      <a:dk2>
        <a:srgbClr val="185072"/>
      </a:dk2>
      <a:lt2>
        <a:srgbClr val="E7E6E6"/>
      </a:lt2>
      <a:accent1>
        <a:srgbClr val="FFC838"/>
      </a:accent1>
      <a:accent2>
        <a:srgbClr val="C8122C"/>
      </a:accent2>
      <a:accent3>
        <a:srgbClr val="6FD08C"/>
      </a:accent3>
      <a:accent4>
        <a:srgbClr val="7B9EA8"/>
      </a:accent4>
      <a:accent5>
        <a:srgbClr val="2274A5"/>
      </a:accent5>
      <a:accent6>
        <a:srgbClr val="FFC838"/>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3880</Words>
  <Application>Microsoft Macintosh PowerPoint</Application>
  <PresentationFormat>Widescreen</PresentationFormat>
  <Paragraphs>337</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Montserrat</vt:lpstr>
      <vt:lpstr>Noto Sans</vt:lpstr>
      <vt:lpstr>EB Garamond</vt:lpstr>
      <vt:lpstr>Office Theme</vt:lpstr>
      <vt:lpstr>Alive! Maryland Second Annual  Needs Assessment </vt:lpstr>
      <vt:lpstr>Rationale for the Alive! Maryland Program</vt:lpstr>
      <vt:lpstr>Ending the Epidemic and Maryland</vt:lpstr>
      <vt:lpstr>Background: Quick Maryland HIV Statistics</vt:lpstr>
      <vt:lpstr>Needs Assessment Focus Areas</vt:lpstr>
      <vt:lpstr>Survey Overview and Methods</vt:lpstr>
      <vt:lpstr>What is the current state of infectious disease and primary care in Maryland?</vt:lpstr>
      <vt:lpstr>Participant Demographics: Location</vt:lpstr>
      <vt:lpstr>Participant Demographics: Race &amp; Gender </vt:lpstr>
      <vt:lpstr>Participant Demographics</vt:lpstr>
      <vt:lpstr>Top 5 Services Offered by Respondents:</vt:lpstr>
      <vt:lpstr>Training Categories</vt:lpstr>
      <vt:lpstr>Training Needs: General</vt:lpstr>
      <vt:lpstr>Training Needs: Trends from 2021</vt:lpstr>
      <vt:lpstr>Training Needs: CHWs</vt:lpstr>
      <vt:lpstr>CHWs Seek Integration and Standardization</vt:lpstr>
      <vt:lpstr>CHWs Seek Integration and Standardization</vt:lpstr>
      <vt:lpstr>Mental Health and SUD Concerns Grow</vt:lpstr>
      <vt:lpstr>Workforce Burnout Persists</vt:lpstr>
      <vt:lpstr>Workforce Burnout Persists</vt:lpstr>
      <vt:lpstr>Implications</vt:lpstr>
      <vt:lpstr>Implications</vt:lpstr>
      <vt:lpstr>Conclusion: Integration and Access for a Healthier Maryland</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Alive! Maryland 2nd Annual Needs Assessment </dc:title>
  <dc:subject/>
  <dc:creator/>
  <cp:keywords/>
  <dc:description/>
  <cp:lastModifiedBy>Gene Cowan</cp:lastModifiedBy>
  <cp:revision>5</cp:revision>
  <dcterms:created xsi:type="dcterms:W3CDTF">2021-05-18T17:55:11Z</dcterms:created>
  <dcterms:modified xsi:type="dcterms:W3CDTF">2023-05-05T13:57:18Z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5BACAE68-8FF7-4410-BE75-348D0312CF39</vt:lpwstr>
  </property>
  <property fmtid="{D5CDD505-2E9C-101B-9397-08002B2CF9AE}" pid="3" name="ArticulatePath">
    <vt:lpwstr>Presentation3</vt:lpwstr>
  </property>
</Properties>
</file>